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2834f9d14ccf4088" Type="http://schemas.openxmlformats.org/officeDocument/2006/relationships/officeDocument" Target="ppt/presentation.xml"/><Relationship Id="Rdf1693c34af24b1e" Type="http://schemas.openxmlformats.org/officeDocument/2006/relationships/extended-properties" Target="docProps/app.xml"/><Relationship Id="Rf00638b281c24e3c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fc53d55fd842d3"/>
  </p:sldMasterIdLst>
  <p:notesMasterIdLst>
    <p:notesMasterId xmlns:r="http://schemas.openxmlformats.org/officeDocument/2006/relationships" r:id="R477ee5f194924362"/>
  </p:notesMasterIdLst>
  <p:sldIdLst>
    <p:sldId xmlns:r="http://schemas.openxmlformats.org/officeDocument/2006/relationships" id="256" r:id="R802c1bd18bc847a4"/>
    <p:sldId xmlns:r="http://schemas.openxmlformats.org/officeDocument/2006/relationships" id="257" r:id="R74612d8a505b4c07"/>
    <p:sldId xmlns:r="http://schemas.openxmlformats.org/officeDocument/2006/relationships" id="258" r:id="R636d16620dfd4fb0"/>
    <p:sldId xmlns:r="http://schemas.openxmlformats.org/officeDocument/2006/relationships" id="259" r:id="R79cd13abd2c54cb2"/>
    <p:sldId xmlns:r="http://schemas.openxmlformats.org/officeDocument/2006/relationships" id="260" r:id="R2ca5cd5d7af04e8f"/>
    <p:sldId xmlns:r="http://schemas.openxmlformats.org/officeDocument/2006/relationships" id="261" r:id="Rfa404ea374fe48fc"/>
    <p:sldId xmlns:r="http://schemas.openxmlformats.org/officeDocument/2006/relationships" id="262" r:id="Rc88fc1148e8f4f71"/>
    <p:sldId xmlns:r="http://schemas.openxmlformats.org/officeDocument/2006/relationships" id="263" r:id="R481e690263e74687"/>
    <p:sldId xmlns:r="http://schemas.openxmlformats.org/officeDocument/2006/relationships" id="264" r:id="R4252e62d8ad84448"/>
    <p:sldId xmlns:r="http://schemas.openxmlformats.org/officeDocument/2006/relationships" id="265" r:id="R251ef058f45748ff"/>
    <p:sldId xmlns:r="http://schemas.openxmlformats.org/officeDocument/2006/relationships" id="266" r:id="R53b00a08d10f4229"/>
    <p:sldId xmlns:r="http://schemas.openxmlformats.org/officeDocument/2006/relationships" id="267" r:id="R49797f2595ea4ef0"/>
    <p:sldId xmlns:r="http://schemas.openxmlformats.org/officeDocument/2006/relationships" id="268" r:id="R01ceca69ed894a18"/>
    <p:sldId xmlns:r="http://schemas.openxmlformats.org/officeDocument/2006/relationships" id="269" r:id="Rd203592ba20b418a"/>
    <p:sldId xmlns:r="http://schemas.openxmlformats.org/officeDocument/2006/relationships" id="270" r:id="R8fd34100ec0c437c"/>
    <p:sldId xmlns:r="http://schemas.openxmlformats.org/officeDocument/2006/relationships" id="271" r:id="R4ce98de1fb694154"/>
    <p:sldId xmlns:r="http://schemas.openxmlformats.org/officeDocument/2006/relationships" id="272" r:id="Rb32925668c17421f"/>
    <p:sldId xmlns:r="http://schemas.openxmlformats.org/officeDocument/2006/relationships" id="273" r:id="R8921f45677d04c6c"/>
    <p:sldId xmlns:r="http://schemas.openxmlformats.org/officeDocument/2006/relationships" id="274" r:id="R3759e4aa439d4545"/>
    <p:sldId xmlns:r="http://schemas.openxmlformats.org/officeDocument/2006/relationships" id="275" r:id="R340d45db93e047e9"/>
    <p:sldId xmlns:r="http://schemas.openxmlformats.org/officeDocument/2006/relationships" id="276" r:id="R32b3125a483042f9"/>
    <p:sldId xmlns:r="http://schemas.openxmlformats.org/officeDocument/2006/relationships" id="277" r:id="Reb4b012b75bb42bd"/>
    <p:sldId xmlns:r="http://schemas.openxmlformats.org/officeDocument/2006/relationships" id="278" r:id="Re7b27f748344433d"/>
    <p:sldId xmlns:r="http://schemas.openxmlformats.org/officeDocument/2006/relationships" id="279" r:id="R0a068285817b47df"/>
    <p:sldId xmlns:r="http://schemas.openxmlformats.org/officeDocument/2006/relationships" id="280" r:id="Rf4d2a6584e8e44e1"/>
    <p:sldId xmlns:r="http://schemas.openxmlformats.org/officeDocument/2006/relationships" id="281" r:id="R5e53d1322be14e58"/>
    <p:sldId xmlns:r="http://schemas.openxmlformats.org/officeDocument/2006/relationships" id="282" r:id="R428de7a85ae542a4"/>
    <p:sldId xmlns:r="http://schemas.openxmlformats.org/officeDocument/2006/relationships" id="283" r:id="Ra917fa43a43440d2"/>
    <p:sldId xmlns:r="http://schemas.openxmlformats.org/officeDocument/2006/relationships" id="284" r:id="Rcfd09bd6f03f4751"/>
    <p:sldId xmlns:r="http://schemas.openxmlformats.org/officeDocument/2006/relationships" id="285" r:id="Reba4e4f0b1684400"/>
    <p:sldId xmlns:r="http://schemas.openxmlformats.org/officeDocument/2006/relationships" id="286" r:id="Rd48f1e73e4ab4fd9"/>
    <p:sldId xmlns:r="http://schemas.openxmlformats.org/officeDocument/2006/relationships" id="287" r:id="R8c3ead8121f64288"/>
  </p:sldIdLst>
  <p:sldSz cx="12191695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1ceca69ed894a18" Type="http://schemas.openxmlformats.org/officeDocument/2006/relationships/slide" Target="slides/slide13.xml"/><Relationship Id="R0a068285817b47df" Type="http://schemas.openxmlformats.org/officeDocument/2006/relationships/slide" Target="slides/slide24.xml"/><Relationship Id="R251ef058f45748ff" Type="http://schemas.openxmlformats.org/officeDocument/2006/relationships/slide" Target="slides/slide10.xml"/><Relationship Id="R2ca5cd5d7af04e8f" Type="http://schemas.openxmlformats.org/officeDocument/2006/relationships/slide" Target="slides/slide5.xml"/><Relationship Id="R32b3125a483042f9" Type="http://schemas.openxmlformats.org/officeDocument/2006/relationships/slide" Target="slides/slide21.xml"/><Relationship Id="R340d45db93e047e9" Type="http://schemas.openxmlformats.org/officeDocument/2006/relationships/slide" Target="slides/slide20.xml"/><Relationship Id="R3759e4aa439d4545" Type="http://schemas.openxmlformats.org/officeDocument/2006/relationships/slide" Target="slides/slide19.xml"/><Relationship Id="R3cfc53d55fd842d3" Type="http://schemas.openxmlformats.org/officeDocument/2006/relationships/slideMaster" Target="slideMasters/slideMaster1.xml"/><Relationship Id="R4252e62d8ad84448" Type="http://schemas.openxmlformats.org/officeDocument/2006/relationships/slide" Target="slides/slide9.xml"/><Relationship Id="R428de7a85ae542a4" Type="http://schemas.openxmlformats.org/officeDocument/2006/relationships/slide" Target="slides/slide27.xml"/><Relationship Id="R477ee5f194924362" Type="http://schemas.openxmlformats.org/officeDocument/2006/relationships/notesMaster" Target="notesMasters/notesMaster1.xml"/><Relationship Id="R481e690263e74687" Type="http://schemas.openxmlformats.org/officeDocument/2006/relationships/slide" Target="slides/slide8.xml"/><Relationship Id="R49797f2595ea4ef0" Type="http://schemas.openxmlformats.org/officeDocument/2006/relationships/slide" Target="slides/slide12.xml"/><Relationship Id="R4a8e8242fa404169" Type="http://schemas.openxmlformats.org/officeDocument/2006/relationships/tableStyles" Target="tableStyles.xml"/><Relationship Id="R4ce98de1fb694154" Type="http://schemas.openxmlformats.org/officeDocument/2006/relationships/slide" Target="slides/slide16.xml"/><Relationship Id="R53b00a08d10f4229" Type="http://schemas.openxmlformats.org/officeDocument/2006/relationships/slide" Target="slides/slide11.xml"/><Relationship Id="R5e53d1322be14e58" Type="http://schemas.openxmlformats.org/officeDocument/2006/relationships/slide" Target="slides/slide26.xml"/><Relationship Id="R636d16620dfd4fb0" Type="http://schemas.openxmlformats.org/officeDocument/2006/relationships/slide" Target="slides/slide3.xml"/><Relationship Id="R74612d8a505b4c07" Type="http://schemas.openxmlformats.org/officeDocument/2006/relationships/slide" Target="slides/slide2.xml"/><Relationship Id="R79cd13abd2c54cb2" Type="http://schemas.openxmlformats.org/officeDocument/2006/relationships/slide" Target="slides/slide4.xml"/><Relationship Id="R802c1bd18bc847a4" Type="http://schemas.openxmlformats.org/officeDocument/2006/relationships/slide" Target="slides/slide1.xml"/><Relationship Id="R8921f45677d04c6c" Type="http://schemas.openxmlformats.org/officeDocument/2006/relationships/slide" Target="slides/slide18.xml"/><Relationship Id="R8c3ead8121f64288" Type="http://schemas.openxmlformats.org/officeDocument/2006/relationships/slide" Target="slides/slide32.xml"/><Relationship Id="R8fd34100ec0c437c" Type="http://schemas.openxmlformats.org/officeDocument/2006/relationships/slide" Target="slides/slide15.xml"/><Relationship Id="Ra917fa43a43440d2" Type="http://schemas.openxmlformats.org/officeDocument/2006/relationships/slide" Target="slides/slide28.xml"/><Relationship Id="Raa2ec9fb4594422f" Type="http://schemas.openxmlformats.org/officeDocument/2006/relationships/viewProps" Target="viewProps.xml"/><Relationship Id="Rb32925668c17421f" Type="http://schemas.openxmlformats.org/officeDocument/2006/relationships/slide" Target="slides/slide17.xml"/><Relationship Id="Rc88fc1148e8f4f71" Type="http://schemas.openxmlformats.org/officeDocument/2006/relationships/slide" Target="slides/slide7.xml"/><Relationship Id="Rce5e571d1d3d4111" Type="http://schemas.openxmlformats.org/officeDocument/2006/relationships/theme" Target="theme/theme1.xml"/><Relationship Id="Rcfd09bd6f03f4751" Type="http://schemas.openxmlformats.org/officeDocument/2006/relationships/slide" Target="slides/slide29.xml"/><Relationship Id="Rd203592ba20b418a" Type="http://schemas.openxmlformats.org/officeDocument/2006/relationships/slide" Target="slides/slide14.xml"/><Relationship Id="Rd48f1e73e4ab4fd9" Type="http://schemas.openxmlformats.org/officeDocument/2006/relationships/slide" Target="slides/slide31.xml"/><Relationship Id="Rde9aa009d6c347db" Type="http://schemas.openxmlformats.org/officeDocument/2006/relationships/presProps" Target="presProps.xml"/><Relationship Id="Re7b27f748344433d" Type="http://schemas.openxmlformats.org/officeDocument/2006/relationships/slide" Target="slides/slide23.xml"/><Relationship Id="Reb4b012b75bb42bd" Type="http://schemas.openxmlformats.org/officeDocument/2006/relationships/slide" Target="slides/slide22.xml"/><Relationship Id="Reba4e4f0b1684400" Type="http://schemas.openxmlformats.org/officeDocument/2006/relationships/slide" Target="slides/slide30.xml"/><Relationship Id="Rf4d2a6584e8e44e1" Type="http://schemas.openxmlformats.org/officeDocument/2006/relationships/slide" Target="slides/slide25.xml"/><Relationship Id="Rfa404ea374fe48fc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2f82065c4b2943fb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cb26390f70fe4505" Type="http://schemas.openxmlformats.org/officeDocument/2006/relationships/notesMaster" Target="../notesMasters/notesMaster1.xml"/><Relationship Id="Rfee30a8352bd4d3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1c4f67e9e9554bef" Type="http://schemas.openxmlformats.org/officeDocument/2006/relationships/slide" Target="../slides/slide2.xml"/><Relationship Id="R8a4be9afd1964e89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839ffb60b4574b1a" Type="http://schemas.openxmlformats.org/officeDocument/2006/relationships/notesMaster" Target="../notesMasters/notesMaster1.xml"/><Relationship Id="R85cb9e6294804697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74792fffa2ed407e" Type="http://schemas.openxmlformats.org/officeDocument/2006/relationships/notesMaster" Target="../notesMasters/notesMaster1.xml"/><Relationship Id="Reb9b0aad48b141e3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8950acddb86c433a" Type="http://schemas.openxmlformats.org/officeDocument/2006/relationships/notesMaster" Target="../notesMasters/notesMaster1.xml"/><Relationship Id="Re811f84faebe4b77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3066e57c84e84ac5" Type="http://schemas.openxmlformats.org/officeDocument/2006/relationships/slide" Target="../slides/slide6.xml"/><Relationship Id="Rfa3adaf147f34e9e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59551d94064e4ecc" Type="http://schemas.openxmlformats.org/officeDocument/2006/relationships/notesMaster" Target="../notesMasters/notesMaster1.xml"/><Relationship Id="Rb040ac16f28041d8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c5881293de4341cc" Type="http://schemas.openxmlformats.org/officeDocument/2006/relationships/notesMaster" Target="../notesMasters/notesMaster1.xml"/><Relationship Id="Recfaae37eafa4c18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6cab67e9fb874849" Type="http://schemas.openxmlformats.org/officeDocument/2006/relationships/slide" Target="../slides/slide9.xml"/><Relationship Id="R9f08b942340b45b6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7461034f6cd34464" Type="http://schemas.openxmlformats.org/officeDocument/2006/relationships/notesMaster" Target="../notesMasters/notesMaster1.xml"/><Relationship Id="Rd992fb5923da404a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b08687fe42bd4a8b" Type="http://schemas.openxmlformats.org/officeDocument/2006/relationships/notesMaster" Target="../notesMasters/notesMaster1.xml"/><Relationship Id="Rf3cfa00fc0a04ef5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aba3256aa0104ce8" Type="http://schemas.openxmlformats.org/officeDocument/2006/relationships/slide" Target="../slides/slide12.xml"/><Relationship Id="Rb63f1242d72d4b6d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a8bb13c8b82c4144" Type="http://schemas.openxmlformats.org/officeDocument/2006/relationships/notesMaster" Target="../notesMasters/notesMaster1.xml"/><Relationship Id="Ref0a76fe7ddc416a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da77f6b166ca48bb" Type="http://schemas.openxmlformats.org/officeDocument/2006/relationships/notesMaster" Target="../notesMasters/notesMaster1.xml"/><Relationship Id="Rfabee90df008441b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987f7e567e6544ea" Type="http://schemas.openxmlformats.org/officeDocument/2006/relationships/slide" Target="../slides/slide15.xml"/><Relationship Id="Rc5056c35207f4063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050f475b9ec44978" Type="http://schemas.openxmlformats.org/officeDocument/2006/relationships/notesMaster" Target="../notesMasters/notesMaster1.xml"/><Relationship Id="R0bedcee923eb4977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920a59b05cba4b04" Type="http://schemas.openxmlformats.org/officeDocument/2006/relationships/notesMaster" Target="../notesMasters/notesMaster1.xml"/><Relationship Id="Rc1a177fe3dfc48af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6d6eba02a3014a29" Type="http://schemas.openxmlformats.org/officeDocument/2006/relationships/notesMaster" Target="../notesMasters/notesMaster1.xml"/><Relationship Id="R887e5da5476e48ea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088fc234d0b7416e" Type="http://schemas.openxmlformats.org/officeDocument/2006/relationships/notesMaster" Target="../notesMasters/notesMaster1.xml"/><Relationship Id="R7338ac2c59cd4156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7d4330f47edf4837" Type="http://schemas.openxmlformats.org/officeDocument/2006/relationships/notesMaster" Target="../notesMasters/notesMaster1.xml"/><Relationship Id="R7e4ecb4f4be14da1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8585480564bb4a6d" Type="http://schemas.openxmlformats.org/officeDocument/2006/relationships/slide" Target="../slides/slide21.xml"/><Relationship Id="R915c80a9535c4293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1cc033c42d554a34" Type="http://schemas.openxmlformats.org/officeDocument/2006/relationships/slide" Target="../slides/slide22.xml"/><Relationship Id="R8fbe354e287643f8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380d989b323c47b6" Type="http://schemas.openxmlformats.org/officeDocument/2006/relationships/notesMaster" Target="../notesMasters/notesMaster1.xml"/><Relationship Id="R8ca8a968994d498a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218b297ae63b4390" Type="http://schemas.openxmlformats.org/officeDocument/2006/relationships/slide" Target="../slides/slide24.xml"/><Relationship Id="Rbc6bdc505b444c16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6ab888e66d5c429e" Type="http://schemas.openxmlformats.org/officeDocument/2006/relationships/slide" Target="../slides/slide25.xml"/><Relationship Id="R6fc982452bae4aa5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754d6bbd6f554b1f" Type="http://schemas.openxmlformats.org/officeDocument/2006/relationships/notesMaster" Target="../notesMasters/notesMaster1.xml"/><Relationship Id="Rf8ce0806ace04601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5f59e5c4a4b944b2" Type="http://schemas.openxmlformats.org/officeDocument/2006/relationships/slide" Target="../slides/slide27.xml"/><Relationship Id="R7863ec31320741dc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2387737788ea4341" Type="http://schemas.openxmlformats.org/officeDocument/2006/relationships/notesMaster" Target="../notesMasters/notesMaster1.xml"/><Relationship Id="Ra60136ca8ec943c9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321401501bce444d" Type="http://schemas.openxmlformats.org/officeDocument/2006/relationships/slide" Target="../slides/slide29.xml"/><Relationship Id="R4aea76cbc5c643aa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a928e61aabeb4b3e" Type="http://schemas.openxmlformats.org/officeDocument/2006/relationships/notesMaster" Target="../notesMasters/notesMaster1.xml"/><Relationship Id="Rc83224d8aa744a01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964ed1a2577c4f33" Type="http://schemas.openxmlformats.org/officeDocument/2006/relationships/notesMaster" Target="../notesMasters/notesMaster1.xml"/><Relationship Id="Rdfd66937aef44a86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597cd811e81f402a" Type="http://schemas.openxmlformats.org/officeDocument/2006/relationships/notesMaster" Target="../notesMasters/notesMaster1.xml"/><Relationship Id="R5ab4676bc5914b20" Type="http://schemas.openxmlformats.org/officeDocument/2006/relationships/slide" Target="../slides/slide3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
[Sources]
- https://www.bridgewater.com/research-and-insights/the-all-weather-story
- Bridgewater is a conceptual reference only. A-CLUSTER is an independent UCITS implementation with no claimed affiliation.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https://etf.dws.com/download/asset/51fb5c6f-e957-4da5-9dff-c2a18ef57eee</a:t>
            </a:r>
            <a:endParaRPr/>
          </a:p>
          <a:p xmlns:a="http://schemas.openxmlformats.org/drawingml/2006/main">
            <a:r>
              <a:t>- Product facts are provider-sourced; behavioral descriptions are A-CLUSTER research interpretation.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https://etf.dws.com/download/asset/51fb5c6f-e957-4da5-9dff-c2a18ef57eee</a:t>
            </a:r>
            <a:endParaRPr/>
          </a:p>
          <a:p xmlns:a="http://schemas.openxmlformats.org/drawingml/2006/main">
            <a:r>
              <a:t>- Regime behavior is an evidence-based expectation, not a guaranteed outcome.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https://www.wisdomtree.com/gb/products/commodities/wisdomtree-physical-precious-metals</a:t>
            </a:r>
            <a:endParaRPr/>
          </a:p>
          <a:p xmlns:a="http://schemas.openxmlformats.org/drawingml/2006/main">
            <a:r>
              <a:t>- Product facts are provider-sourced; the 9.5/10 score is the user's A-CLUSTER research assessment.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https://www.wisdomtree.com/gb/products/commodities/wisdomtree-physical-precious-metals</a:t>
            </a:r>
            <a:endParaRPr/>
          </a:p>
          <a:p xmlns:a="http://schemas.openxmlformats.org/drawingml/2006/main">
            <a:r>
              <a:t>- Macro-role statements are research interpretations, not promises of crisis or inflation protection.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https://www.ishares.com/uk/individual/en/products/270048/ishares-msci-world-value-factor-ucits-etf</a:t>
            </a:r>
            <a:endParaRPr/>
          </a:p>
          <a:p xmlns:a="http://schemas.openxmlformats.org/drawingml/2006/main">
            <a:r>
              <a:t>- Product facts are provider-sourced; the 9.3/10 score is the user's A-CLUSTER research assessment.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https://www.ishares.com/uk/individual/en/products/270048/ishares-msci-world-value-factor-ucits-etf</a:t>
            </a:r>
            <a:endParaRPr/>
          </a:p>
          <a:p xmlns:a="http://schemas.openxmlformats.org/drawingml/2006/main">
            <a:r>
              <a:t>- Regime and sector-tilt statements describe typical factor behavior; actual exposures vary.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https://www.amundietf.com/pdfDocuments/monthly-factsheet/LU1829218749/ENG/LUX/RETAIL/ETF/20260630</a:t>
            </a:r>
            <a:endParaRPr/>
          </a:p>
          <a:p xmlns:a="http://schemas.openxmlformats.org/drawingml/2006/main">
            <a:r>
              <a:t>- Product facts are provider-sourced; the 9.4/10 score is the user's A-CLUSTER research assessment.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https://www.amundietf.com/pdfDocuments/monthly-factsheet/LU1829218749/ENG/LUX/RETAIL/ETF/20260630</a:t>
            </a:r>
            <a:endParaRPr/>
          </a:p>
          <a:p xmlns:a="http://schemas.openxmlformats.org/drawingml/2006/main">
            <a:r>
              <a:t>- Macro-role statements are research interpretations; futures returns also depend on roll and collateral effects.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https://etf.dws.com/download/asset/51fb5c6f-e957-4da5-9dff-c2a18ef57eee</a:t>
            </a:r>
            <a:endParaRPr/>
          </a:p>
          <a:p xmlns:a="http://schemas.openxmlformats.org/drawingml/2006/main">
            <a:r>
              <a:t>- https://www.wisdomtree.com/gb/products/commodities/wisdomtree-physical-precious-metals</a:t>
            </a:r>
            <a:endParaRPr/>
          </a:p>
          <a:p xmlns:a="http://schemas.openxmlformats.org/drawingml/2006/main">
            <a:r>
              <a:t>- https://www.ishares.com/uk/individual/en/products/270048/ishares-msci-world-value-factor-ucits-etf</a:t>
            </a:r>
            <a:endParaRPr/>
          </a:p>
          <a:p xmlns:a="http://schemas.openxmlformats.org/drawingml/2006/main">
            <a:r>
              <a:t>- https://www.amundietf.com/pdfDocuments/monthly-factsheet/LU1829218749/ENG/LUX/RETAIL/ETF/20260630</a:t>
            </a:r>
            <a:endParaRPr/>
          </a:p>
          <a:p xmlns:a="http://schemas.openxmlformats.org/drawingml/2006/main">
            <a:r>
              <a:t>- All ratings are user-supplied A-CLUSTER research assessments; XDEB was not assigned an overall score.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39337bd554aa408e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64d739fd45424e95" Type="http://schemas.openxmlformats.org/officeDocument/2006/relationships/slideLayout" Target="../slideLayouts/slideLayout1.xml"/><Relationship Id="Rea001292eabd4a17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d739fd45424e95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39ad28a4e19e4006" Type="http://schemas.openxmlformats.org/officeDocument/2006/relationships/image" Target="../media/image.png"/><Relationship Id="Rc0fe88dcb1a04404" Type="http://schemas.openxmlformats.org/officeDocument/2006/relationships/notesSlide" Target="../notesSlides/notesSlide1.xml"/><Relationship Id="Rec8fe3312f3b4e3c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2af29d4bd4844fb1" Type="http://schemas.openxmlformats.org/officeDocument/2006/relationships/image" Target="../media/image.png"/><Relationship Id="R871d237845b940b7" Type="http://schemas.openxmlformats.org/officeDocument/2006/relationships/notesSlide" Target="../notesSlides/notesSlide2.xml"/><Relationship Id="Rfc6551ac185d4142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009a7e015023430e" Type="http://schemas.openxmlformats.org/officeDocument/2006/relationships/slideLayout" Target="../slideLayouts/slideLayout1.xml"/><Relationship Id="R10491984fb2f40eb" Type="http://schemas.openxmlformats.org/officeDocument/2006/relationships/notesSlide" Target="../notesSlides/notesSlide3.xml"/><Relationship Id="R973a3b40fb2642ef" Type="http://schemas.openxmlformats.org/officeDocument/2006/relationships/image" Target="../media/image.png"/></Relationships>
</file>

<file path=ppt/slides/_rels/slide4.xml.rels><?xml version='1.0' encoding='UTF-8' standalone='yes'?>
<Relationships xmlns="http://schemas.openxmlformats.org/package/2006/relationships"><Relationship Id="R7d619abd163a4c82" Type="http://schemas.openxmlformats.org/officeDocument/2006/relationships/image" Target="../media/image.png"/><Relationship Id="R86799bef38ea43ad" Type="http://schemas.openxmlformats.org/officeDocument/2006/relationships/slideLayout" Target="../slideLayouts/slideLayout1.xml"/><Relationship Id="R962fb8eb28dc40a9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c67028be42094dad" Type="http://schemas.openxmlformats.org/officeDocument/2006/relationships/notesSlide" Target="../notesSlides/notesSlide5.xml"/><Relationship Id="Rca6c05b42a2e4793" Type="http://schemas.openxmlformats.org/officeDocument/2006/relationships/image" Target="../media/image.png"/><Relationship Id="Re5bf6f74d4504248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4160106633ea4633" Type="http://schemas.openxmlformats.org/officeDocument/2006/relationships/notesSlide" Target="../notesSlides/notesSlide6.xml"/><Relationship Id="R6bc9347aacf84521" Type="http://schemas.openxmlformats.org/officeDocument/2006/relationships/image" Target="../media/image.png"/><Relationship Id="Rfc3521cbac4a4e95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38683be7b1ab4c51" Type="http://schemas.openxmlformats.org/officeDocument/2006/relationships/slideLayout" Target="../slideLayouts/slideLayout1.xml"/><Relationship Id="R4974b3dc0fd14423" Type="http://schemas.openxmlformats.org/officeDocument/2006/relationships/notesSlide" Target="../notesSlides/notesSlide7.xml"/><Relationship Id="Rcaafdeda07144bf6" Type="http://schemas.openxmlformats.org/officeDocument/2006/relationships/image" Target="../media/image.png"/></Relationships>
</file>

<file path=ppt/slides/_rels/slide8.xml.rels><?xml version='1.0' encoding='UTF-8' standalone='yes'?>
<Relationships xmlns="http://schemas.openxmlformats.org/package/2006/relationships"><Relationship Id="R9e33ee92754b4da2" Type="http://schemas.openxmlformats.org/officeDocument/2006/relationships/slideLayout" Target="../slideLayouts/slideLayout1.xml"/><Relationship Id="Rbc675197ace94753" Type="http://schemas.openxmlformats.org/officeDocument/2006/relationships/image" Target="../media/image.png"/><Relationship Id="Rf5be4ad2a1f64c1e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7a2dfc52b64144ee" Type="http://schemas.openxmlformats.org/officeDocument/2006/relationships/slideLayout" Target="../slideLayouts/slideLayout1.xml"/><Relationship Id="R9d2b353b841443c6" Type="http://schemas.openxmlformats.org/officeDocument/2006/relationships/notesSlide" Target="../notesSlides/notesSlide9.xml"/><Relationship Id="Ra362d17c003d4416" Type="http://schemas.openxmlformats.org/officeDocument/2006/relationships/image" Target="../media/image.png"/></Relationships>
</file>

<file path=ppt/slides/_rels/slide10.xml.rels><?xml version='1.0' encoding='UTF-8' standalone='yes'?>
<Relationships xmlns="http://schemas.openxmlformats.org/package/2006/relationships"><Relationship Id="R5bf6309de758444d" Type="http://schemas.openxmlformats.org/officeDocument/2006/relationships/notesSlide" Target="../notesSlides/notesSlide10.xml"/><Relationship Id="R7c7232768e0f4356" Type="http://schemas.openxmlformats.org/officeDocument/2006/relationships/slideLayout" Target="../slideLayouts/slideLayout1.xml"/><Relationship Id="Reccbf77b09e2437a" Type="http://schemas.openxmlformats.org/officeDocument/2006/relationships/image" Target="../media/image.png"/></Relationships>
</file>

<file path=ppt/slides/_rels/slide11.xml.rels><?xml version='1.0' encoding='UTF-8' standalone='yes'?>
<Relationships xmlns="http://schemas.openxmlformats.org/package/2006/relationships"><Relationship Id="R0bf5e0cdffc04587" Type="http://schemas.openxmlformats.org/officeDocument/2006/relationships/notesSlide" Target="../notesSlides/notesSlide11.xml"/><Relationship Id="R38b8dccf3ded4516" Type="http://schemas.openxmlformats.org/officeDocument/2006/relationships/slideLayout" Target="../slideLayouts/slideLayout1.xml"/><Relationship Id="R73dbb6fa1e1843c1" Type="http://schemas.openxmlformats.org/officeDocument/2006/relationships/image" Target="../media/image.png"/></Relationships>
</file>

<file path=ppt/slides/_rels/slide12.xml.rels><?xml version='1.0' encoding='UTF-8' standalone='yes'?>
<Relationships xmlns="http://schemas.openxmlformats.org/package/2006/relationships"><Relationship Id="R5fad40d277324630" Type="http://schemas.openxmlformats.org/officeDocument/2006/relationships/slideLayout" Target="../slideLayouts/slideLayout1.xml"/><Relationship Id="R679ceacaa1af40cb" Type="http://schemas.openxmlformats.org/officeDocument/2006/relationships/image" Target="../media/image.png"/><Relationship Id="R8150d4e7d3f04d70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051c833442ce437a" Type="http://schemas.openxmlformats.org/officeDocument/2006/relationships/image" Target="../media/image.png"/><Relationship Id="R56786413c852499c" Type="http://schemas.openxmlformats.org/officeDocument/2006/relationships/slideLayout" Target="../slideLayouts/slideLayout1.xml"/><Relationship Id="R5ec2b3ad1e974e2a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17aef4a691bf47cd" Type="http://schemas.openxmlformats.org/officeDocument/2006/relationships/image" Target="../media/image.png"/><Relationship Id="R340807d16ebf4154" Type="http://schemas.openxmlformats.org/officeDocument/2006/relationships/notesSlide" Target="../notesSlides/notesSlide14.xml"/><Relationship Id="Rd46e168e71b24e73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4932191999664e40" Type="http://schemas.openxmlformats.org/officeDocument/2006/relationships/notesSlide" Target="../notesSlides/notesSlide15.xml"/><Relationship Id="R8a437b6cc4ac4058" Type="http://schemas.openxmlformats.org/officeDocument/2006/relationships/slideLayout" Target="../slideLayouts/slideLayout1.xml"/><Relationship Id="Rf64040a654334316" Type="http://schemas.openxmlformats.org/officeDocument/2006/relationships/image" Target="../media/image.png"/></Relationships>
</file>

<file path=ppt/slides/_rels/slide16.xml.rels><?xml version='1.0' encoding='UTF-8' standalone='yes'?>
<Relationships xmlns="http://schemas.openxmlformats.org/package/2006/relationships"><Relationship Id="R280efb25d38641c9" Type="http://schemas.openxmlformats.org/officeDocument/2006/relationships/notesSlide" Target="../notesSlides/notesSlide16.xml"/><Relationship Id="R5ab21bc2e82b49d0" Type="http://schemas.openxmlformats.org/officeDocument/2006/relationships/image" Target="../media/image.png"/><Relationship Id="R6798c432c31843bc" Type="http://schemas.openxmlformats.org/officeDocument/2006/relationships/slideLayout" Target="../slideLayouts/slideLayout1.xml"/><Relationship Id="R80041824ac474c7e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1ebcdaa93295463a" Type="http://schemas.openxmlformats.org/officeDocument/2006/relationships/slideLayout" Target="../slideLayouts/slideLayout1.xml"/><Relationship Id="R62657b2b347b4161" Type="http://schemas.openxmlformats.org/officeDocument/2006/relationships/notesSlide" Target="../notesSlides/notesSlide17.xml"/><Relationship Id="R8eba096d51764263" Type="http://schemas.openxmlformats.org/officeDocument/2006/relationships/image" Target="../media/image.png"/></Relationships>
</file>

<file path=ppt/slides/_rels/slide18.xml.rels><?xml version='1.0' encoding='UTF-8' standalone='yes'?>
<Relationships xmlns="http://schemas.openxmlformats.org/package/2006/relationships"><Relationship Id="R0e5f19dca42a4b62" Type="http://schemas.openxmlformats.org/officeDocument/2006/relationships/slideLayout" Target="../slideLayouts/slideLayout1.xml"/><Relationship Id="R708bf5e389734085" Type="http://schemas.openxmlformats.org/officeDocument/2006/relationships/image" Target="../media/image.png"/><Relationship Id="R97d5bf1a39d14b1c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09fe049739484080" Type="http://schemas.openxmlformats.org/officeDocument/2006/relationships/slideLayout" Target="../slideLayouts/slideLayout1.xml"/><Relationship Id="R7df29dfe483146c3" Type="http://schemas.openxmlformats.org/officeDocument/2006/relationships/notesSlide" Target="../notesSlides/notesSlide19.xml"/><Relationship Id="Rbe6a4e1e58694c72" Type="http://schemas.openxmlformats.org/officeDocument/2006/relationships/image" Target="../media/image.png"/></Relationships>
</file>

<file path=ppt/slides/_rels/slide20.xml.rels><?xml version='1.0' encoding='UTF-8' standalone='yes'?>
<Relationships xmlns="http://schemas.openxmlformats.org/package/2006/relationships"><Relationship Id="R6b07f5f73dd34339" Type="http://schemas.openxmlformats.org/officeDocument/2006/relationships/slideLayout" Target="../slideLayouts/slideLayout1.xml"/><Relationship Id="R89c51a1a0a8248a7" Type="http://schemas.openxmlformats.org/officeDocument/2006/relationships/notesSlide" Target="../notesSlides/notesSlide20.xml"/><Relationship Id="Rc74300ec90f64e33" Type="http://schemas.openxmlformats.org/officeDocument/2006/relationships/image" Target="../media/image.png"/></Relationships>
</file>

<file path=ppt/slides/_rels/slide21.xml.rels><?xml version='1.0' encoding='UTF-8' standalone='yes'?>
<Relationships xmlns="http://schemas.openxmlformats.org/package/2006/relationships"><Relationship Id="R0942650218054463" Type="http://schemas.openxmlformats.org/officeDocument/2006/relationships/slideLayout" Target="../slideLayouts/slideLayout1.xml"/><Relationship Id="R4a1b682c203c435b" Type="http://schemas.openxmlformats.org/officeDocument/2006/relationships/notesSlide" Target="../notesSlides/notesSlide21.xml"/><Relationship Id="R5aa6925bf75f43df" Type="http://schemas.openxmlformats.org/officeDocument/2006/relationships/image" Target="../media/image.png"/><Relationship Id="Rb4c03afa6ce84f00" Type="http://schemas.openxmlformats.org/officeDocument/2006/relationships/image" Target="../media/image15.png"/></Relationships>
</file>

<file path=ppt/slides/_rels/slide22.xml.rels><?xml version='1.0' encoding='UTF-8' standalone='yes'?>
<Relationships xmlns="http://schemas.openxmlformats.org/package/2006/relationships"><Relationship Id="R0324229e0efa40d2" Type="http://schemas.openxmlformats.org/officeDocument/2006/relationships/slideLayout" Target="../slideLayouts/slideLayout1.xml"/><Relationship Id="R1f0b96ede5a14eb6" Type="http://schemas.openxmlformats.org/officeDocument/2006/relationships/image" Target="../media/image.png"/><Relationship Id="R3b7410004a99499e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802135ea391b4e04" Type="http://schemas.openxmlformats.org/officeDocument/2006/relationships/image" Target="../media/image.png"/><Relationship Id="Rc713141bebde427c" Type="http://schemas.openxmlformats.org/officeDocument/2006/relationships/notesSlide" Target="../notesSlides/notesSlide23.xml"/><Relationship Id="Rece7a2c43bbf49eb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114a5ace993b45d0" Type="http://schemas.openxmlformats.org/officeDocument/2006/relationships/notesSlide" Target="../notesSlides/notesSlide24.xml"/><Relationship Id="R198727cb746341b7" Type="http://schemas.openxmlformats.org/officeDocument/2006/relationships/slideLayout" Target="../slideLayouts/slideLayout1.xml"/><Relationship Id="R4f7fd51044514f76" Type="http://schemas.openxmlformats.org/officeDocument/2006/relationships/image" Target="../media/image.png"/><Relationship Id="R608a060d32404241" Type="http://schemas.openxmlformats.org/officeDocument/2006/relationships/image" Target="../media/image18.png"/></Relationships>
</file>

<file path=ppt/slides/_rels/slide25.xml.rels><?xml version='1.0' encoding='UTF-8' standalone='yes'?>
<Relationships xmlns="http://schemas.openxmlformats.org/package/2006/relationships"><Relationship Id="R486a09cac46548a7" Type="http://schemas.openxmlformats.org/officeDocument/2006/relationships/notesSlide" Target="../notesSlides/notesSlide25.xml"/><Relationship Id="R6d992e4abab04cfa" Type="http://schemas.openxmlformats.org/officeDocument/2006/relationships/image" Target="../media/image.png"/><Relationship Id="Rae63a7a3289e4cbe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06c945e4cd4044f5" Type="http://schemas.openxmlformats.org/officeDocument/2006/relationships/notesSlide" Target="../notesSlides/notesSlide26.xml"/><Relationship Id="R1204f2db349742ed" Type="http://schemas.openxmlformats.org/officeDocument/2006/relationships/slideLayout" Target="../slideLayouts/slideLayout1.xml"/><Relationship Id="Reff8df69277d440e" Type="http://schemas.openxmlformats.org/officeDocument/2006/relationships/image" Target="../media/image.png"/></Relationships>
</file>

<file path=ppt/slides/_rels/slide27.xml.rels><?xml version='1.0' encoding='UTF-8' standalone='yes'?>
<Relationships xmlns="http://schemas.openxmlformats.org/package/2006/relationships"><Relationship Id="R7e824f8e71da4fb1" Type="http://schemas.openxmlformats.org/officeDocument/2006/relationships/slideLayout" Target="../slideLayouts/slideLayout1.xml"/><Relationship Id="Rb60cb85ab8154152" Type="http://schemas.openxmlformats.org/officeDocument/2006/relationships/notesSlide" Target="../notesSlides/notesSlide27.xml"/><Relationship Id="Rc222d39d39284a17" Type="http://schemas.openxmlformats.org/officeDocument/2006/relationships/image" Target="../media/image.png"/></Relationships>
</file>

<file path=ppt/slides/_rels/slide28.xml.rels><?xml version='1.0' encoding='UTF-8' standalone='yes'?>
<Relationships xmlns="http://schemas.openxmlformats.org/package/2006/relationships"><Relationship Id="R3c5d67d0023b46b6" Type="http://schemas.openxmlformats.org/officeDocument/2006/relationships/notesSlide" Target="../notesSlides/notesSlide28.xml"/><Relationship Id="R7648c40f84cb4e6e" Type="http://schemas.openxmlformats.org/officeDocument/2006/relationships/slideLayout" Target="../slideLayouts/slideLayout1.xml"/><Relationship Id="Rfd95e32d7a61441c" Type="http://schemas.openxmlformats.org/officeDocument/2006/relationships/image" Target="../media/image.png"/></Relationships>
</file>

<file path=ppt/slides/_rels/slide29.xml.rels><?xml version='1.0' encoding='UTF-8' standalone='yes'?>
<Relationships xmlns="http://schemas.openxmlformats.org/package/2006/relationships"><Relationship Id="R536a3a94e2704d2e" Type="http://schemas.openxmlformats.org/officeDocument/2006/relationships/slideLayout" Target="../slideLayouts/slideLayout1.xml"/><Relationship Id="Rdd221904dd4b44ca" Type="http://schemas.openxmlformats.org/officeDocument/2006/relationships/image" Target="../media/image.png"/><Relationship Id="Rfcb7eaec394e4fac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13e4d25806304552" Type="http://schemas.openxmlformats.org/officeDocument/2006/relationships/image" Target="../media/image.png"/><Relationship Id="Re81b35845a8d4f73" Type="http://schemas.openxmlformats.org/officeDocument/2006/relationships/notesSlide" Target="../notesSlides/notesSlide30.xml"/><Relationship Id="Rf4a6588be6944bb4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2c60220d07ce424d" Type="http://schemas.openxmlformats.org/officeDocument/2006/relationships/notesSlide" Target="../notesSlides/notesSlide31.xml"/><Relationship Id="R54d41c5f1a124db3" Type="http://schemas.openxmlformats.org/officeDocument/2006/relationships/image" Target="../media/image.png"/><Relationship Id="Rd6af736fd7644b5a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1ec30501ca9e4f74" Type="http://schemas.openxmlformats.org/officeDocument/2006/relationships/slideLayout" Target="../slideLayouts/slideLayout1.xml"/><Relationship Id="R6d9e4d91103e4be5" Type="http://schemas.openxmlformats.org/officeDocument/2006/relationships/notesSlide" Target="../notesSlides/notesSlide32.xml"/><Relationship Id="Ra4ebb4645b044e90" Type="http://schemas.openxmlformats.org/officeDocument/2006/relationships/image" Target="../media/image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BC221CA-5ECF-46C8-88EF-C961D371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69080" cy="6263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56FFBCF-2619-49F8-B8DB-6DE2A251F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594360"/>
            <a:ext cx="2651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FFFFFF"/>
                </a:solidFill>
              </a:rPr>
              <a:t>A-CLUSTER</a:t>
            </a:r>
            <a:endParaRPr sz="16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75FC191-DA38-4746-8E38-B309D0BD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325880"/>
            <a:ext cx="6309360" cy="1280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42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All-Weather</a:t>
            </a:r>
            <a:endParaRPr sz="4200"/>
          </a:p>
          <a:p xmlns:a="http://schemas.openxmlformats.org/drawingml/2006/main">
            <a:pPr marL="0" indent="0">
              <a:buNone/>
            </a:pPr>
            <a:r>
              <a:rPr sz="42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Macro Regime Portfolio</a:t>
            </a:r>
            <a:endParaRPr sz="42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528C18-076C-4D7C-A931-4B1B4DA0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816352"/>
            <a:ext cx="585216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5B6470"/>
                </a:solidFill>
              </a:rPr>
              <a:t>Four-sleeve European-listed UCITS/ETC implementation designed for recession, recovery, crisis, and inflation regimes.</a:t>
            </a:r>
            <a:endParaRPr sz="16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3566586A-0FFF-43AA-830A-357BDD5F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4069080"/>
            <a:ext cx="228600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205C56D-0F63-4A28-9F9E-6B07AD6E6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224528"/>
            <a:ext cx="20116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1F4E79"/>
                </a:solidFill>
                <a:latin typeface="Aptos Display"/>
                <a:ea typeface="Aptos Display"/>
                <a:cs typeface="Aptos Display"/>
              </a:rPr>
              <a:t>Risk Parity</a:t>
            </a:r>
            <a:endParaRPr sz="2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6A2776F-E482-49A5-A884-FD17C79D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4636008"/>
            <a:ext cx="206654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Default allocation rule</a:t>
            </a:r>
            <a:endParaRPr sz="7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2FCDE0FC-0A35-45B6-B22B-21108CFB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8040" y="4069080"/>
            <a:ext cx="164592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6EA28E7C-B82A-49A5-9AFD-5A2601E1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224528"/>
            <a:ext cx="13716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2E7D32"/>
                </a:solidFill>
                <a:latin typeface="Aptos Display"/>
                <a:ea typeface="Aptos Display"/>
                <a:cs typeface="Aptos Display"/>
              </a:rPr>
              <a:t>4 Regimes</a:t>
            </a:r>
            <a:endParaRPr sz="2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9DB867A-BAE4-4BE5-9A3C-D676BF9EA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7768" y="4636008"/>
            <a:ext cx="142646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Macro environments</a:t>
            </a:r>
            <a:endParaRPr sz="75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6BF10FED-03E1-4659-994A-B4C57330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4069080"/>
            <a:ext cx="178308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D5A5B99-8072-492A-87AC-9034E419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9720" y="4224528"/>
            <a:ext cx="15087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C77D2E"/>
                </a:solidFill>
                <a:latin typeface="Aptos Display"/>
                <a:ea typeface="Aptos Display"/>
                <a:cs typeface="Aptos Display"/>
              </a:rPr>
              <a:t>Monthly</a:t>
            </a:r>
            <a:endParaRPr sz="2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11D04B9-6D80-439D-B373-A826285C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288" y="4636008"/>
            <a:ext cx="156362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Review &amp; rebalance</a:t>
            </a:r>
            <a:endParaRPr sz="7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A316FAD-3111-4E8E-B2F6-4CDF92E21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6053328"/>
            <a:ext cx="630936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>
                <a:solidFill>
                  <a:srgbClr val="5B6470"/>
                </a:solidFill>
              </a:rPr>
              <a:t>Data source: Yahoo Finance | Generated from uploaded HTML backtests and Monte Carlo reports</a:t>
            </a:r>
            <a:endParaRPr sz="8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E4A3EB6-E17E-4320-BF2C-1F37CEBDB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8340DAE-9424-4F6A-8095-0074F686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</a:t>
            </a:r>
            <a:endParaRPr sz="680"/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d28a4e19e4006"/>
          <a:srcRect xmlns:a="http://schemas.openxmlformats.org/drawingml/2006/main" l="168" t="0" r="1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495300"/>
            <a:ext cx="3810000" cy="781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4861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D145D2CB-ACCA-493D-B02A-212C71891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Executive summary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53B8951-5CB0-4C8F-9692-1E947EB7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Forward-validation Risk Parity results for a compact four-sleeve portfolio designed for resilience across macro regimes.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D5D883C-3A36-4EFE-BC0F-98FE4924A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242BB499-690B-4286-A18B-50C35767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17320"/>
            <a:ext cx="182880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3D748A5-1EEA-4D74-A740-03DAB8C67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572768"/>
            <a:ext cx="1554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2E7D32"/>
                </a:solidFill>
                <a:latin typeface="Aptos Display"/>
                <a:ea typeface="Aptos Display"/>
                <a:cs typeface="Aptos Display"/>
              </a:rPr>
              <a:t>19.9%</a:t>
            </a:r>
            <a:endParaRPr sz="21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B04C71F-0CEC-4FE1-9E59-570FEE46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1984248"/>
            <a:ext cx="160934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Annualized return</a:t>
            </a:r>
            <a:endParaRPr sz="7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2A7B263-D04B-4ECB-843E-349DDAC0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1417320"/>
            <a:ext cx="182880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55DDD0B-3003-44E4-A984-7D9B0201F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0" y="1572768"/>
            <a:ext cx="1554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1F4E79"/>
                </a:solidFill>
                <a:latin typeface="Aptos Display"/>
                <a:ea typeface="Aptos Display"/>
                <a:cs typeface="Aptos Display"/>
              </a:rPr>
              <a:t>1.18</a:t>
            </a:r>
            <a:endParaRPr sz="2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E877016-D90D-4BE2-AA02-13982B7F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7208" y="1984248"/>
            <a:ext cx="160934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Sharpe ratio</a:t>
            </a:r>
            <a:endParaRPr sz="7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2040106-88FC-479D-ACF7-F44725F9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417320"/>
            <a:ext cx="182880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60DB7E5-FD21-4A82-B6D3-9172032B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572768"/>
            <a:ext cx="1554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5B4B8A"/>
                </a:solidFill>
                <a:latin typeface="Aptos Display"/>
                <a:ea typeface="Aptos Display"/>
                <a:cs typeface="Aptos Display"/>
              </a:rPr>
              <a:t>0.25</a:t>
            </a:r>
            <a:endParaRPr sz="2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4BE1226-2C0C-49BF-90E2-9D308975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1984248"/>
            <a:ext cx="160934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Beta to S&amp;P 500</a:t>
            </a:r>
            <a:endParaRPr sz="7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B1C6A66E-3B09-4857-8114-73F0D4553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1417320"/>
            <a:ext cx="182880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869B778-56A8-4C2A-8C3C-81BB35C4E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1572768"/>
            <a:ext cx="1554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C77D2E"/>
                </a:solidFill>
                <a:latin typeface="Aptos Display"/>
                <a:ea typeface="Aptos Display"/>
                <a:cs typeface="Aptos Display"/>
              </a:rPr>
              <a:t>8.0%</a:t>
            </a:r>
            <a:endParaRPr sz="2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A8641D1-5285-49C9-9377-3E3B9E8C3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3448" y="1984248"/>
            <a:ext cx="160934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Max drawdown</a:t>
            </a:r>
            <a:endParaRPr sz="7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1E9040D9-8D4A-48C1-BE8B-5AE0506EE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40" y="1417320"/>
            <a:ext cx="182880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AC7F5E8-33B1-4921-BE74-0A5AB045D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572768"/>
            <a:ext cx="1554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78/100</a:t>
            </a:r>
            <a:endParaRPr sz="2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8C7B144-91D7-4A45-845E-E9E71688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6568" y="1984248"/>
            <a:ext cx="160934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A-CLUSTER score</a:t>
            </a:r>
            <a:endParaRPr sz="75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6695D78-1084-428B-911D-442EA223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74320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CORE CONCLUSION</a:t>
            </a:r>
            <a:endParaRPr sz="78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31D62EC-4333-4D14-87DC-B5F4F4A4C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054096"/>
            <a:ext cx="521208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Each instrument is assigned a distinct macro role; no single environment is expected to dominate.</a:t>
            </a:r>
            <a:endParaRPr sz="122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Risk Parity and Equal Weight performed very similarly, confirming that ETF selection drives much of the result.</a:t>
            </a:r>
            <a:endParaRPr sz="122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The portfolio is an independent All-Weather / Macro Regime UCITS/ETC implementation—not a traditional 60/40.</a:t>
            </a:r>
            <a:endParaRPr sz="122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406816D-1386-4DBA-AD06-41265542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274320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STRATEGIC IMPLICATION</a:t>
            </a:r>
            <a:endParaRPr sz="78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29E2D34-5154-465E-B668-63C04067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3054096"/>
            <a:ext cx="484632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Keep the universe confined to the four chosen instruments.</a:t>
            </a:r>
            <a:endParaRPr sz="122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Treat monthly rebalancing as risk management—not short-term trading.</a:t>
            </a:r>
            <a:endParaRPr sz="122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Use Risk Parity as the default; Equal Weight remains the benchmark and fallback, while optimization is diagnostic.</a:t>
            </a:r>
            <a:endParaRPr sz="122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D383ABA-33EE-4C0F-AC54-01437697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0311C7A8-BF56-478F-BDDC-16749A7DC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</a:t>
            </a:r>
            <a:endParaRPr sz="680"/>
          </a:p>
        </p:txBody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f29d4bd4844fb1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42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4E625C29-F10A-4348-AE32-E0A120D2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One portfolio, four macro environments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03A0245-8F91-4E2B-B0C3-D5745B7A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Each sleeve is selected for a different economic and market regime.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F66F721-0A90-43BA-A134-1D380890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C0019D45-7931-4C62-9116-398F9D99F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0" y="2148840"/>
            <a:ext cx="6400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2EC"/>
            </a:solidFill>
            <a:prstDash val="solid"/>
            <a:headEnd type="none"/>
            <a:tailEnd type="triangle"/>
          </a:ln>
        </p:spPr>
        <p:txBody xmlns:a="http://schemas.openxmlformats.org/drawingml/2006/main">
          <a:bodyPr/>
          <a:p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7BA62B07-C611-4E79-981A-38BA6F42C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0" y="2148840"/>
            <a:ext cx="6400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2EC"/>
            </a:solidFill>
            <a:prstDash val="solid"/>
            <a:headEnd type="none"/>
            <a:tailEnd type="triangle"/>
          </a:ln>
        </p:spPr>
        <p:txBody xmlns:a="http://schemas.openxmlformats.org/drawingml/2006/main">
          <a:bodyPr/>
          <a:p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F82EDC6-2544-4AC6-8077-32AD261A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2148840"/>
            <a:ext cx="6400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2EC"/>
            </a:solidFill>
            <a:prstDash val="solid"/>
            <a:headEnd type="none"/>
            <a:tailEnd type="triangle"/>
          </a:ln>
        </p:spPr>
        <p:txBody xmlns:a="http://schemas.openxmlformats.org/drawingml/2006/main">
          <a:bodyPr/>
          <a:p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6A48F5C-5E88-4B4B-82DD-D4BC5E5D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2148840" cy="132588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1F4E79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32CA5F1-7B7E-4B78-B013-3B02D177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673352"/>
            <a:ext cx="19659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1F4E79"/>
                </a:solidFill>
              </a:rPr>
              <a:t>XDEB</a:t>
            </a:r>
            <a:endParaRPr sz="19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68C76B24-F465-42E7-B4B0-378805AF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075688"/>
            <a:ext cx="19202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111827"/>
                </a:solidFill>
              </a:rPr>
              <a:t>Recession / risk-off</a:t>
            </a:r>
            <a:endParaRPr sz="95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E4196E0-40F5-45DB-B438-BD3EB41C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2386584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5B6470"/>
                </a:solidFill>
              </a:rPr>
              <a:t>Defensive equity</a:t>
            </a:r>
            <a:endParaRPr sz="83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4814A612-4B2B-4C5A-9BD1-AA9702F3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1508760"/>
            <a:ext cx="2148840" cy="132588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E7D32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982F319-411F-4A18-96B6-2FF0E8F6E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1673352"/>
            <a:ext cx="19659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2E7D32"/>
                </a:solidFill>
              </a:rPr>
              <a:t>IS3S</a:t>
            </a:r>
            <a:endParaRPr sz="1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46F964B-1FA9-410B-A661-44277AFE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68" y="2075688"/>
            <a:ext cx="19202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111827"/>
                </a:solidFill>
              </a:rPr>
              <a:t>Expansion / recovery</a:t>
            </a:r>
            <a:endParaRPr sz="9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BE9CAFC-1BFF-44B4-B6EA-ADA6FB57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5032" y="2386584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5B6470"/>
                </a:solidFill>
              </a:rPr>
              <a:t>Value equity</a:t>
            </a:r>
            <a:endParaRPr sz="83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C5D2C66A-3577-4689-9817-992715E6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1508760"/>
            <a:ext cx="2148840" cy="132588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B8860B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76C8821-D8A8-4618-BCE1-D86066B25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1673352"/>
            <a:ext cx="19659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B8860B"/>
                </a:solidFill>
              </a:rPr>
              <a:t>PHPM</a:t>
            </a:r>
            <a:endParaRPr sz="19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59574ED-3C8D-432D-905D-9E023C42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4808" y="2075688"/>
            <a:ext cx="19202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111827"/>
                </a:solidFill>
              </a:rPr>
              <a:t>Crisis / falling real rates</a:t>
            </a:r>
            <a:endParaRPr sz="9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A3E1967D-EA3E-45B5-A748-3AB3E86C4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9672" y="2386584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5B6470"/>
                </a:solidFill>
              </a:rPr>
              <a:t>Precious metals</a:t>
            </a:r>
            <a:endParaRPr sz="83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F48766E-E985-4B5B-932B-F949516FD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9720" y="1508760"/>
            <a:ext cx="2148840" cy="1325880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C77D2E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375253D8-3DEB-42C0-9D51-913BED49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1160" y="1673352"/>
            <a:ext cx="19659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C77D2E"/>
                </a:solidFill>
              </a:rPr>
              <a:t>LYTR</a:t>
            </a:r>
            <a:endParaRPr sz="19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855841FD-564F-4DF7-BC30-8B39DC56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075688"/>
            <a:ext cx="19202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111827"/>
                </a:solidFill>
              </a:rPr>
              <a:t>Inflation / commodity booms</a:t>
            </a:r>
            <a:endParaRPr sz="9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FCD6D48-3999-4E45-B11B-E96C9D590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4312" y="2386584"/>
            <a:ext cx="18288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5B6470"/>
                </a:solidFill>
              </a:rPr>
              <a:t>Broad commodities</a:t>
            </a:r>
            <a:endParaRPr sz="83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F0E5DB56-B7AE-4DDC-99F6-25200C16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703320"/>
            <a:ext cx="97840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102A43"/>
                </a:solidFill>
              </a:rPr>
              <a:t>No single macro scenario dominates. The portfolio balances growth, inflation, monetary stress, and drawdown risk within a compact European-listed UCITS/ETC universe.</a:t>
            </a:r>
            <a:endParaRPr sz="17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8A4DFD3B-102F-4344-B818-E8727AC5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709160"/>
            <a:ext cx="9646920" cy="658368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155D84D-F6AD-4BE3-8CBD-8566D208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040" y="4919472"/>
            <a:ext cx="91897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>
                <a:solidFill>
                  <a:srgbClr val="111827"/>
                </a:solidFill>
              </a:rPr>
              <a:t>Identity: Independent A-CLUSTER All-Weather / Macro Regime Portfolio (European-listed UCITS/ETC implementation)</a:t>
            </a:r>
            <a:endParaRPr sz="14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503B160-A362-497E-8E13-25E6A24C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B88A5821-C156-4507-B088-F4EFBAAE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3</a:t>
            </a:r>
            <a:endParaRPr sz="680"/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3a3b40fb2642ef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772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CD4A7CC-D4E4-4A22-BE12-460EED87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Four instruments map to four macro regimes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F3F0EB2-63CD-4D3D-8522-27154906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Each sleeve has a distinct job; none is redundant.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A534A37-A3D4-4BF6-BEB6-1AEE8406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55E6FE80-C9AD-426B-8430-E247B08B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417320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8FA7EA7-FE8B-4E40-AA5F-C3096219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1444752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Ticker</a:t>
            </a:r>
            <a:endParaRPr sz="83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B99231F-36C3-4946-93BE-25305492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4056" y="1417320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2393F4A-CFB2-4679-A616-8665EDCEB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1488" y="1444752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Instrument</a:t>
            </a:r>
            <a:endParaRPr sz="83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D64D4032-1A70-4DD4-AF33-54BFC281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1417320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AD012DC-9B1C-43F3-9E2F-DCFEFE8BE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1444752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Asset / factor</a:t>
            </a:r>
            <a:endParaRPr sz="83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DA99C15-A372-49AE-B107-F4F81E08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1417320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2D00378-06FB-4119-BC29-4DFF2248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1444752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Primary role</a:t>
            </a:r>
            <a:endParaRPr sz="83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B0A6DED-5F16-4136-A5C5-9668D2FE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7464" y="1417320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1974C8E-FC56-4DF3-B218-C93EFAFC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4896" y="1444752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Best macro regime</a:t>
            </a:r>
            <a:endParaRPr sz="83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6D91E8CA-DD7F-402D-98C1-343C406DD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01952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7929187-238B-4003-BE6A-F51F9E76A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1929384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XDEB.DE</a:t>
            </a:r>
            <a:endParaRPr sz="83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FBD2440-C4B0-4E14-AE4B-61003F5B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4056" y="1901952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5B0D1E3-37A0-4617-AF54-C11C2F770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1488" y="1929384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Xtrackers MSCI World Minimum Volatility</a:t>
            </a:r>
            <a:endParaRPr sz="83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21A0D23-C15C-4C74-A161-10552F01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1901952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0503F47-C252-450B-8EC6-AB6BC34E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1929384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Global low-volatility equity</a:t>
            </a:r>
            <a:endParaRPr sz="83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BFC8A920-093C-4B8A-AD2D-25AD0F6E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1901952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EAEBAAE-2066-41E7-9A45-BB2DEAF7D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1929384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Defensive growth / lower beta</a:t>
            </a:r>
            <a:endParaRPr sz="83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379EAB3C-1857-4CA0-A21A-ED754C3F1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7464" y="1901952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7D7B8CD-CDB7-4553-AA58-B800CC28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4896" y="1929384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Recession, slowdown, risk-off</a:t>
            </a:r>
            <a:endParaRPr sz="83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27AA1115-7D13-45E9-A4D8-F77B07B9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386584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C46C381-5798-4542-96DC-F3345C927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414016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IS3S.DE</a:t>
            </a:r>
            <a:endParaRPr sz="83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2D41EA6C-FC21-4E34-ADFB-4B125565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4056" y="2386584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6D81F5BB-6656-4703-BA1D-184BCDCB7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1488" y="2414016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iShares Edge MSCI World Value Factor</a:t>
            </a:r>
            <a:endParaRPr sz="83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D5633288-F4D3-49D4-B8BB-1A197383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2386584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EC7E7C1E-77E6-4094-A175-ECC72F1B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2414016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Global value equity</a:t>
            </a:r>
            <a:endParaRPr sz="83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915907CA-5E7C-420D-A8D8-2D04AF478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2386584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29A4A603-8087-481D-A1A2-0D406680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2414016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Equity return engine</a:t>
            </a:r>
            <a:endParaRPr sz="83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C046EEAF-D9FD-43D7-8FCB-6E5B8B2F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7464" y="2386584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5C64BF05-35ED-45B1-B190-34FF8979B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4896" y="2414016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Expansion, recovery, value rotation</a:t>
            </a:r>
            <a:endParaRPr sz="83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2293C4BC-C6BC-487C-893B-94AD311D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871216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D0AF062C-6429-4209-B949-53F444C3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898648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PHPM.MI</a:t>
            </a:r>
            <a:endParaRPr sz="83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A8C35EE0-E251-4005-93F1-CE014D59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4056" y="2871216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B7ACAA58-87CB-462E-8264-D5DCC2EE2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1488" y="2898648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WisdomTree Physical Precious Metals</a:t>
            </a:r>
            <a:endParaRPr sz="83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84CDB668-711C-484E-8D26-2777462C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2871216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6855CB30-D776-484E-A372-73092A0F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2898648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Physical precious metals</a:t>
            </a:r>
            <a:endParaRPr sz="83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0FCC59C0-91E4-42F1-8443-C5C9CA8EA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2871216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4A3F2E92-B11C-4F64-AC74-0D9C3DB0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2898648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Crisis hedge / monetary hedge</a:t>
            </a:r>
            <a:endParaRPr sz="83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08862B6E-755C-4E91-A876-D9E611A2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7464" y="2871216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3D0D3FF1-5AB2-4A41-B791-4D7FB9B4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4896" y="2898648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Geopolitical or financial stress; falling real rates</a:t>
            </a:r>
            <a:endParaRPr sz="83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EE25A5A5-5851-4FB8-B098-4374B8B68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355848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D0D67786-892C-4D0B-9B41-0ABB2DCF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383280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LYTR.DE</a:t>
            </a:r>
            <a:endParaRPr sz="83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FB8A5BDF-E764-486B-B284-4BFF6225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4056" y="3355848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2FA203A6-AF45-4368-B452-DB593DF1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1488" y="3383280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Amundi Bloomberg Equal-weight Commodity ex-Agriculture</a:t>
            </a:r>
            <a:endParaRPr sz="83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F78A731B-EA36-4092-AD22-F94A5B731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355848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EC0FF9DC-959F-4773-8C44-46A93475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3383280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Broad commodities</a:t>
            </a:r>
            <a:endParaRPr sz="83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9047E231-A2A5-48D1-B001-F334B6EF7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3355848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9E032F91-50D1-4D8B-8E78-297BDC89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3383280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Inflation hedge / real assets</a:t>
            </a:r>
            <a:endParaRPr sz="83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D402DCA6-B040-4DBF-AC62-6FE85AFBE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7464" y="3355848"/>
            <a:ext cx="2231136" cy="4846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3D6CEDF8-949A-4E35-BD4A-6162B1B4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4896" y="3383280"/>
            <a:ext cx="2176272" cy="429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Inflation, supply shocks, commodity booms</a:t>
            </a:r>
            <a:endParaRPr sz="83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820543E2-6B50-4DB6-9F46-6A766AFF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224528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DESIGN PRINCIPLE</a:t>
            </a:r>
            <a:endParaRPr sz="780"/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A01BE441-B0EE-41E8-9093-C54D64586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26280"/>
            <a:ext cx="9875520" cy="10241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t>The portfolio is deliberately compact: every sleeve must represent a distinct macro regime.</a:t>
            </a:r>
          </a:p>
          <a:p xmlns:a="http://schemas.openxmlformats.org/drawingml/2006/main">
            <a:r>
              <a:t>Monthly rebalancing restores the intended risk balance as prices and correlations change.</a:t>
            </a:r>
          </a:p>
          <a:p xmlns:a="http://schemas.openxmlformats.org/drawingml/2006/main">
            <a:r>
              <a:t>A new asset is justified only when it adds a genuinely different behavior cluster.</a:t>
            </a:r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B83BC18C-707E-4359-9554-A5F0F95DE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D34DF902-B0E6-4200-B7E0-3E599A94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4</a:t>
            </a:r>
            <a:endParaRPr sz="680"/>
          </a:p>
        </p:txBody>
      </p:sp>
      <p:pic>
        <p:nvPicPr>
          <p:cNvPr id="1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619abd163a4c82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644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9B4006A-A632-4C24-A08D-9AD17E2C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XDEB | Defensive global equities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274945E-A198-4F81-984E-2F4B1183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Xtrackers MSCI World Minimum Volatility UCITS ETF 1C | Provider facts at 31 Jul 2026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9AFFB0D-AA14-4D3C-8571-86F60248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21235F6-E202-4948-B87E-C19244BF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84BF203-231B-4975-9192-5BC5E1DA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Characteristic</a:t>
            </a:r>
            <a:endParaRPr sz="86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86205C4-AF95-4480-89C8-FC0BF403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A45C56A-0E70-4095-8DEE-C0B5DA38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Details</a:t>
            </a:r>
            <a:endParaRPr sz="86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D52BC1C-BCA1-4826-A2FA-5D4BC100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F3BE0AD-EC87-4C54-B657-08B5A2C8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Ticker / ISIN</a:t>
            </a:r>
            <a:endParaRPr sz="86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AB6BEE4-879E-4999-84EC-B5857858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92A3231-3DE0-4CA5-B1F5-58D21F5C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XDEB.DE / IE00BL25JN58</a:t>
            </a:r>
            <a:endParaRPr sz="86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B172389-D7C0-46B2-AD18-958EDB00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E0F7793-B186-42D1-A438-8F937774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Provider / domicile</a:t>
            </a:r>
            <a:endParaRPr sz="86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AA6755E-2466-442F-9778-6FA5A097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AD1D80E-77A6-4100-8129-827B8982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Xtrackers (DWS) / Ireland</a:t>
            </a:r>
            <a:endParaRPr sz="86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37A6F54C-497E-41FE-880A-48BF9312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703DF6-9D4B-475B-8412-431ABBD4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Replication / income</a:t>
            </a:r>
            <a:endParaRPr sz="86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8A64284-B8C9-4C10-A4C3-17A26256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2F15B40-C7FA-4629-A0FB-F9E9EF1C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Physical / accumulating</a:t>
            </a:r>
            <a:endParaRPr sz="86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A5AB5711-84E6-425B-8148-3B2E07B6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313BBD1-B61A-43AA-B00D-AC0F5AD9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Fee / launch</a:t>
            </a:r>
            <a:endParaRPr sz="86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06CBF6B2-DF6F-4837-A1A4-5B9282CF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A57AC25-B21C-407F-B480-879B96EF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0.25% p.a. / 5 Sep 2014</a:t>
            </a:r>
            <a:endParaRPr sz="86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713E58A-A04F-4451-AE6B-45A2044E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B73996E-14FA-4A61-9E9F-870F5348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Benchmark / coverage</a:t>
            </a:r>
            <a:endParaRPr sz="86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51430D81-6D1D-4A65-AB84-40FFBD0B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D7583FD-A962-4DBC-AF85-CAE14DE9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MSCI World Minimum Volatility Index (TRN) / developed large &amp; mid cap</a:t>
            </a:r>
            <a:endParaRPr sz="86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6F2C539-8806-43EE-B138-ABBE03E7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882896"/>
            <a:ext cx="941832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02A43"/>
                </a:solidFill>
              </a:rPr>
              <a:t>285 constituents; quarterly index review. A rules-based defensive equity sleeve—not a guarantee of smaller losses.</a:t>
            </a:r>
            <a:endParaRPr sz="16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392C7FA-4A7F-4DBD-BDFF-8E015B7A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2CACF4A-F1A4-434B-8EF8-1DA64DB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5</a:t>
            </a:r>
            <a:endParaRPr sz="680"/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c05b42a2e4793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045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3E8BB59-FAB4-4B57-AD93-90DD9134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XDEB | Minimum-volatility design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E8E4F41-93EF-4A0F-9C8F-2AD307EE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The optimizer targets portfolio-level risk while preserving broad diversification.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4CBBDB4-6F72-4566-AA13-9DCDB34C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37D142C-BE6A-4803-818C-4C8EBB03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1F4E79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ED8FDAC-395C-469B-99BF-5EA16E85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F4E79"/>
                </a:solidFill>
              </a:rPr>
              <a:t>Portfolio optimization</a:t>
            </a:r>
            <a:endParaRPr sz="16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515FAC3-3809-4F8A-B524-7894C110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Uses the covariance matrix, subject to constraints.</a:t>
            </a:r>
            <a:endParaRPr sz="10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DD50BBD-CBE8-4C1B-AC5F-01DE47DB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2E7D32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AE024BF-EDF4-413F-93C8-EA2FFC82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E7D32"/>
                </a:solidFill>
              </a:rPr>
              <a:t>Defensive equity sleeve</a:t>
            </a:r>
            <a:endParaRPr sz="1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895DF17-D8AA-404E-A93B-0F355C3F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Developed large- and mid-caps; not merely low beta.</a:t>
            </a:r>
            <a:endParaRPr sz="10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87FE193-14B5-4B9F-B75F-3A60D8A4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C77D2E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AB2062F-E07A-4AC3-8110-533461FE0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C77D2E"/>
                </a:solidFill>
              </a:rPr>
              <a:t>Typical tilt</a:t>
            </a:r>
            <a:endParaRPr sz="16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E3BA22A-8BAA-41C6-9A0A-25205A42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Stability often favors health, staples and utilities.</a:t>
            </a:r>
            <a:endParaRPr sz="10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F73C2E71-1E0B-4219-A574-062E72B8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5B4B8A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19C131B-F8A1-4ED7-94E4-32D98B92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5B4B8A"/>
                </a:solidFill>
              </a:rPr>
              <a:t>Regime trade-off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2DC8D30-5123-430F-855C-5B6EBBC3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Can lag momentum rallies; factor and FX risk remain.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EEF1363-744F-4917-BEF7-11C1E803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93792"/>
            <a:ext cx="98755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102A43"/>
                </a:solidFill>
              </a:rPr>
              <a:t>A-CLUSTER role: retain equity participation while reducing reliance on market beta. Lower risk is an objective, not a guarantee.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455234F-25F9-4A0A-A553-E17A87F6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43086BB-F703-4DF7-8851-C21EEA50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6</a:t>
            </a:r>
            <a:endParaRPr sz="680"/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c9347aacf84521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2701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9B4006A-A632-4C24-A08D-9AD17E2C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PHPM | Physically backed precious metals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274945E-A198-4F81-984E-2F4B1183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WisdomTree Physical Precious Metals | Current provider structure and listing facts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9AFFB0D-AA14-4D3C-8571-86F60248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21235F6-E202-4948-B87E-C19244BF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84BF203-231B-4975-9192-5BC5E1DA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Characteristic</a:t>
            </a:r>
            <a:endParaRPr sz="86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86205C4-AF95-4480-89C8-FC0BF403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A45C56A-0E70-4095-8DEE-C0B5DA38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Details</a:t>
            </a:r>
            <a:endParaRPr sz="86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D52BC1C-BCA1-4826-A2FA-5D4BC100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F3BE0AD-EC87-4C54-B657-08B5A2C8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Ticker / ISIN</a:t>
            </a:r>
            <a:endParaRPr sz="86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AB6BEE4-879E-4999-84EC-B5857858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92A3231-3DE0-4CA5-B1F5-58D21F5C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PHPM.MI / JE00B1VS3W29</a:t>
            </a:r>
            <a:endParaRPr sz="86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B172389-D7C0-46B2-AD18-958EDB00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E0F7793-B186-42D1-A438-8F937774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Provider / domicile</a:t>
            </a:r>
            <a:endParaRPr sz="86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AA6755E-2466-442F-9778-6FA5A097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AD1D80E-77A6-4100-8129-827B8982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WisdomTree / Jersey</a:t>
            </a:r>
            <a:endParaRPr sz="86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37A6F54C-497E-41FE-880A-48BF9312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703DF6-9D4B-475B-8412-431ABBD4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Structure / backing</a:t>
            </a:r>
            <a:endParaRPr sz="86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8A64284-B8C9-4C10-A4C3-17A26256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2F15B40-C7FA-4629-A0FB-F9E9EF1C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ETC debt security / allocated physical bullion</a:t>
            </a:r>
            <a:endParaRPr sz="86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A5AB5711-84E6-425B-8148-3B2E07B6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313BBD1-B61A-43AA-B00D-AC0F5AD9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MER / inception</a:t>
            </a:r>
            <a:endParaRPr sz="86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06CBF6B2-DF6F-4837-A1A4-5B9282CF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A57AC25-B21C-407F-B480-879B96EF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0.44% / 20 Apr 2007</a:t>
            </a:r>
            <a:endParaRPr sz="86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713E58A-A04F-4451-AE6B-45A2044E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B73996E-14FA-4A61-9E9F-870F5348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Currency / listing</a:t>
            </a:r>
            <a:endParaRPr sz="86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51430D81-6D1D-4A65-AB84-40FFBD0B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D7583FD-A962-4DBC-AF85-CAE14DE9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USD base / EUR trading on Borsa Italiana</a:t>
            </a:r>
            <a:endParaRPr sz="86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6F2C539-8806-43EE-B138-ABBE03E7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882896"/>
            <a:ext cx="941832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02A43"/>
                </a:solidFill>
              </a:rPr>
              <a:t>UCITS-eligible ETC—not a UCITS fund. No income; returns follow the precious-metals basket less fees.</a:t>
            </a:r>
            <a:endParaRPr sz="16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392C7FA-4A7F-4DBD-BDFF-8E015B7A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2CACF4A-F1A4-434B-8EF8-1DA64DB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7</a:t>
            </a:r>
            <a:endParaRPr sz="680"/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afdeda07144bf6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045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3E8BB59-FAB4-4B57-AD93-90DD9134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PHPM | Crisis-sensitive real assets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E8E4F41-93EF-4A0F-9C8F-2AD307EE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A metal-price exposure rather than an allocation to mining-company equities.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4CBBDB4-6F72-4566-AA13-9DCDB34C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37D142C-BE6A-4803-818C-4C8EBB03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1F4E79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ED8FDAC-395C-469B-99BF-5EA16E85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F4E79"/>
                </a:solidFill>
              </a:rPr>
              <a:t>Physical basket</a:t>
            </a:r>
            <a:endParaRPr sz="16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515FAC3-3809-4F8A-B524-7894C110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Allocated gold, silver, platinum and palladium.</a:t>
            </a:r>
            <a:endParaRPr sz="10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DD50BBD-CBE8-4C1B-AC5F-01DE47DB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2E7D32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AE024BF-EDF4-413F-93C8-EA2FFC82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E7D32"/>
                </a:solidFill>
              </a:rPr>
              <a:t>Current mix</a:t>
            </a:r>
            <a:endParaRPr sz="1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895DF17-D8AA-404E-A93B-0F355C3F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Gold 59.1%; silver 26.0% at 12 Aug 2026.</a:t>
            </a:r>
            <a:endParaRPr sz="10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87FE193-14B5-4B9F-B75F-3A60D8A4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C77D2E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AB2062F-E07A-4AC3-8110-533461FE0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C77D2E"/>
                </a:solidFill>
              </a:rPr>
              <a:t>Macro role</a:t>
            </a:r>
            <a:endParaRPr sz="16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E3BA22A-8BAA-41C6-9A0A-25205A42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Diversifies inflation, real-yield and crisis shocks.</a:t>
            </a:r>
            <a:endParaRPr sz="10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F73C2E71-1E0B-4219-A574-062E72B8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5B4B8A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19C131B-F8A1-4ED7-94E4-32D98B92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5B4B8A"/>
                </a:solidFill>
              </a:rPr>
              <a:t>Key risks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2DC8D30-5123-430F-855C-5B6EBBC3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No income; metal, FX, liquidity and issuer risk.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EEF1363-744F-4917-BEF7-11C1E803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93792"/>
            <a:ext cx="98755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102A43"/>
                </a:solidFill>
              </a:rPr>
              <a:t>A-CLUSTER role: low-correlation real-asset cluster. Research assessment: 9.5 / 10.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455234F-25F9-4A0A-A553-E17A87F6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43086BB-F703-4DF7-8851-C21EEA50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8</a:t>
            </a:r>
            <a:endParaRPr sz="680"/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675197ace94753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2701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9B4006A-A632-4C24-A08D-9AD17E2C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IS3S | Global value factor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274945E-A198-4F81-984E-2F4B1183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iShares Edge MSCI World Value Factor UCITS ETF | Current provider facts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9AFFB0D-AA14-4D3C-8571-86F60248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21235F6-E202-4948-B87E-C19244BF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84BF203-231B-4975-9192-5BC5E1DA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Characteristic</a:t>
            </a:r>
            <a:endParaRPr sz="86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86205C4-AF95-4480-89C8-FC0BF403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A45C56A-0E70-4095-8DEE-C0B5DA38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Details</a:t>
            </a:r>
            <a:endParaRPr sz="86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D52BC1C-BCA1-4826-A2FA-5D4BC100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F3BE0AD-EC87-4C54-B657-08B5A2C8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Ticker / ISIN</a:t>
            </a:r>
            <a:endParaRPr sz="86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AB6BEE4-879E-4999-84EC-B5857858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92A3231-3DE0-4CA5-B1F5-58D21F5C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IS3S.DE / IE00BP3QZB59</a:t>
            </a:r>
            <a:endParaRPr sz="86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B172389-D7C0-46B2-AD18-958EDB00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E0F7793-B186-42D1-A438-8F937774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Provider / domicile</a:t>
            </a:r>
            <a:endParaRPr sz="86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AA6755E-2466-442F-9778-6FA5A097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AD1D80E-77A6-4100-8129-827B8982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iShares (BlackRock) / Ireland</a:t>
            </a:r>
            <a:endParaRPr sz="86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37A6F54C-497E-41FE-880A-48BF9312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703DF6-9D4B-475B-8412-431ABBD4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Replication / income</a:t>
            </a:r>
            <a:endParaRPr sz="86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8A64284-B8C9-4C10-A4C3-17A26256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2F15B40-C7FA-4629-A0FB-F9E9EF1C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Physical / accumulating</a:t>
            </a:r>
            <a:endParaRPr sz="86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A5AB5711-84E6-425B-8148-3B2E07B6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313BBD1-B61A-43AA-B00D-AC0F5AD9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TER / launch</a:t>
            </a:r>
            <a:endParaRPr sz="86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06CBF6B2-DF6F-4837-A1A4-5B9282CF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A57AC25-B21C-407F-B480-879B96EF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0.25% / 3 Oct 2014</a:t>
            </a:r>
            <a:endParaRPr sz="86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713E58A-A04F-4451-AE6B-45A2044E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B73996E-14FA-4A61-9E9F-870F5348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Benchmark / coverage</a:t>
            </a:r>
            <a:endParaRPr sz="86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51430D81-6D1D-4A65-AB84-40FFBD0B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D7583FD-A962-4DBC-AF85-CAE14DE9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MSCI World Enhanced Value Index (Net) / developed markets</a:t>
            </a:r>
            <a:endParaRPr sz="86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6F2C539-8806-43EE-B138-ABBE03E7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882896"/>
            <a:ext cx="941832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02A43"/>
                </a:solidFill>
              </a:rPr>
              <a:t>399 holdings at 30 Jun 2026. Systematically targets stocks trading cheaply relative to fundamentals.</a:t>
            </a:r>
            <a:endParaRPr sz="16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392C7FA-4A7F-4DBD-BDFF-8E015B7A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2CACF4A-F1A4-434B-8EF8-1DA64DB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9</a:t>
            </a:r>
            <a:endParaRPr sz="680"/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62d17c003d4416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045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3E8BB59-FAB4-4B57-AD93-90DD9134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IS3S | Value-factor participation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E8E4F41-93EF-4A0F-9C8F-2AD307EE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A diversified equity style sleeve with a distinct valuation and regime profile.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4CBBDB4-6F72-4566-AA13-9DCDB34C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37D142C-BE6A-4803-818C-4C8EBB03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1F4E79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ED8FDAC-395C-469B-99BF-5EA16E85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F4E79"/>
                </a:solidFill>
              </a:rPr>
              <a:t>Value signals</a:t>
            </a:r>
            <a:endParaRPr sz="16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515FAC3-3809-4F8A-B524-7894C110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Uses book value, earnings and cash-flow measures.</a:t>
            </a:r>
            <a:endParaRPr sz="10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DD50BBD-CBE8-4C1B-AC5F-01DE47DB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2E7D32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AE024BF-EDF4-413F-93C8-EA2FFC82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E7D32"/>
                </a:solidFill>
              </a:rPr>
              <a:t>Cyclical participation</a:t>
            </a:r>
            <a:endParaRPr sz="1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895DF17-D8AA-404E-A93B-0F355C3F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Can benefit in recoveries and value rotations.</a:t>
            </a:r>
            <a:endParaRPr sz="10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87FE193-14B5-4B9F-B75F-3A60D8A4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C77D2E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AB2062F-E07A-4AC3-8110-533461FE0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C77D2E"/>
                </a:solidFill>
              </a:rPr>
              <a:t>Typical tilt</a:t>
            </a:r>
            <a:endParaRPr sz="16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E3BA22A-8BAA-41C6-9A0A-25205A42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Often favors financials, industrials and energy.</a:t>
            </a:r>
            <a:endParaRPr sz="10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F73C2E71-1E0B-4219-A574-062E72B8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5B4B8A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19C131B-F8A1-4ED7-94E4-32D98B92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5B4B8A"/>
                </a:solidFill>
              </a:rPr>
              <a:t>Complementarity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2DC8D30-5123-430F-855C-5B6EBBC3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Diversifies equity style; not a separate asset class.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EEF1363-744F-4917-BEF7-11C1E803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93792"/>
            <a:ext cx="98755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102A43"/>
                </a:solidFill>
              </a:rPr>
              <a:t>A-CLUSTER role: value-factor regime exposure alongside defensive equities. Research assessment: 9.3 / 10.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455234F-25F9-4A0A-A553-E17A87F6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43086BB-F703-4DF7-8851-C21EEA50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10</a:t>
            </a:r>
            <a:endParaRPr sz="680"/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cbf77b09e2437a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2701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9B4006A-A632-4C24-A08D-9AD17E2C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LYTR | Broad commodities ex-agriculture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274945E-A198-4F81-984E-2F4B1183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Amundi Bloomberg Equal-weight Commodity ex-Agriculture UCITS ETF | Provider facts at 30 Jun 2026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9AFFB0D-AA14-4D3C-8571-86F60248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21235F6-E202-4948-B87E-C19244BF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84BF203-231B-4975-9192-5BC5E1DA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Characteristic</a:t>
            </a:r>
            <a:endParaRPr sz="86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86205C4-AF95-4480-89C8-FC0BF403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A45C56A-0E70-4095-8DEE-C0B5DA38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Details</a:t>
            </a:r>
            <a:endParaRPr sz="86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D52BC1C-BCA1-4826-A2FA-5D4BC100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F3BE0AD-EC87-4C54-B657-08B5A2C8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Ticker / ISIN</a:t>
            </a:r>
            <a:endParaRPr sz="86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AB6BEE4-879E-4999-84EC-B5857858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92A3231-3DE0-4CA5-B1F5-58D21F5C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LYTR.DE / LU1829218749</a:t>
            </a:r>
            <a:endParaRPr sz="86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B172389-D7C0-46B2-AD18-958EDB00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E0F7793-B186-42D1-A438-8F937774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Provider / domicile</a:t>
            </a:r>
            <a:endParaRPr sz="86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AA6755E-2466-442F-9778-6FA5A097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AD1D80E-77A6-4100-8129-827B8982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Amundi / Luxembourg</a:t>
            </a:r>
            <a:endParaRPr sz="86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37A6F54C-497E-41FE-880A-48BF9312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703DF6-9D4B-475B-8412-431ABBD4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Structure / income</a:t>
            </a:r>
            <a:endParaRPr sz="86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8A64284-B8C9-4C10-A4C3-17A26256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2F15B40-C7FA-4629-A0FB-F9E9EF1C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UCITS ETF / synthetic swap / accumulating</a:t>
            </a:r>
            <a:endParaRPr sz="86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A5AB5711-84E6-425B-8148-3B2E07B6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313BBD1-B61A-43AA-B00D-AC0F5AD9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Charge / first NAV</a:t>
            </a:r>
            <a:endParaRPr sz="86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06CBF6B2-DF6F-4837-A1A4-5B9282CF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A57AC25-B21C-407F-B480-879B96EF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0.30% ongoing charge / 25 Jan 2006</a:t>
            </a:r>
            <a:endParaRPr sz="86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713E58A-A04F-4451-AE6B-45A2044E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B73996E-14FA-4A61-9E9F-870F5348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Benchmark / breadth</a:t>
            </a:r>
            <a:endParaRPr sz="86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51430D81-6D1D-4A65-AB84-40FFBD0B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D7583FD-A962-4DBC-AF85-CAE14DE9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Bloomberg Energy &amp; Metals Equal Weighted Total Return / 12 futures</a:t>
            </a:r>
            <a:endParaRPr sz="86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6F2C539-8806-43EE-B138-ABBE03E7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882896"/>
            <a:ext cx="941832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02A43"/>
                </a:solidFill>
              </a:rPr>
              <a:t>Energy, base metals and precious metals; agriculture excluded. Equal weighting moderates energy concentration.</a:t>
            </a:r>
            <a:endParaRPr sz="16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392C7FA-4A7F-4DBD-BDFF-8E015B7A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2CACF4A-F1A4-434B-8EF8-1DA64DB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11</a:t>
            </a:r>
            <a:endParaRPr sz="680"/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bb6fa1e1843c1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0459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3E8BB59-FAB4-4B57-AD93-90DD9134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LYTR | Inflation and supply-shock exposure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E8E4F41-93EF-4A0F-9C8F-2AD307EE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A diversified commodity sleeve with futures-curve and synthetic-replication risks.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4CBBDB4-6F72-4566-AA13-9DCDB34C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37D142C-BE6A-4803-818C-4C8EBB03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1F4E79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ED8FDAC-395C-469B-99BF-5EA16E85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F4E79"/>
                </a:solidFill>
              </a:rPr>
              <a:t>Inflation sensitivity</a:t>
            </a:r>
            <a:endParaRPr sz="16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515FAC3-3809-4F8A-B524-7894C110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Targets energy, base-metal and precious-metal cycles.</a:t>
            </a:r>
            <a:endParaRPr sz="10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DD50BBD-CBE8-4C1B-AC5F-01DE47DB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2E7D32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AE024BF-EDF4-413F-93C8-EA2FFC82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E7D32"/>
                </a:solidFill>
              </a:rPr>
              <a:t>Diversification</a:t>
            </a:r>
            <a:endParaRPr sz="1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895DF17-D8AA-404E-A93B-0F355C3F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Equity correlation is low on average, but variable.</a:t>
            </a:r>
            <a:endParaRPr sz="10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87FE193-14B5-4B9F-B75F-3A60D8A4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C77D2E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AB2062F-E07A-4AC3-8110-533461FE0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C77D2E"/>
                </a:solidFill>
              </a:rPr>
              <a:t>Equal-weight logic</a:t>
            </a:r>
            <a:endParaRPr sz="16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E3BA22A-8BAA-41C6-9A0A-25205A42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Balances 12 futures rather than production weights.</a:t>
            </a:r>
            <a:endParaRPr sz="10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F73C2E71-1E0B-4219-A574-062E72B8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5B4B8A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19C131B-F8A1-4ED7-94E4-32D98B92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5B4B8A"/>
                </a:solidFill>
              </a:rPr>
              <a:t>Key risks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2DC8D30-5123-430F-855C-5B6EBBC3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Swap counterparty, roll, FX and liquidity risk.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EEF1363-744F-4917-BEF7-11C1E803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93792"/>
            <a:ext cx="98755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102A43"/>
                </a:solidFill>
              </a:rPr>
              <a:t>A-CLUSTER role: commodity and inflation cluster. Research assessment: 9.4 / 10.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455234F-25F9-4A0A-A553-E17A87F6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43086BB-F703-4DF7-8851-C21EEA50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12</a:t>
            </a:r>
            <a:endParaRPr sz="680"/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ceacaa1af40cb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2701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BCA6E940-66C8-4E29-A0F0-874A2E141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Four sleeves, one all-weather structure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854675D-CDFE-469B-95C0-1F24363C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The portfolio separates equity regimes from real-asset shock protection.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B83A27D-8E0D-4E05-BF2A-B8C59634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51F6FCB-6045-46B8-BB16-380ABA364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1451711-F955-4A8D-A879-544AEDBF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Instrument</a:t>
            </a:r>
            <a:endParaRPr sz="82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C718F8C-2060-41E6-B1DE-70F24A77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AEDF059-B909-46BF-BE23-400F533D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Macro role</a:t>
            </a:r>
            <a:endParaRPr sz="82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1E65366-67B0-468E-B38A-538EBC76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FBB46E0-9501-4624-B5B9-7417AEC5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Inflation</a:t>
            </a:r>
            <a:endParaRPr sz="82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DE07E74C-6127-4A09-81DF-7515965A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6E319E1-B718-4D0D-86AE-609CF443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Crisis</a:t>
            </a:r>
            <a:endParaRPr sz="82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D64F99F2-2ED9-4131-B4CB-AB7E196BA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9007A15-8CCA-4B5D-8011-3D746816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Growth</a:t>
            </a:r>
            <a:endParaRPr sz="82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A9CBEC0-B316-4F93-92C3-BA4944DC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9FD2259-9612-467B-AAAA-443936BB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Risk Parity</a:t>
            </a:r>
            <a:endParaRPr sz="82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72C180B-521F-4F2F-9D75-5A57280E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189FED8-1AB6-4F56-9C0A-6BD8179BA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A-CLUSTER score</a:t>
            </a:r>
            <a:endParaRPr sz="82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55873D4-358E-4930-8959-FE219E59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36F7EB8-20A4-4FC0-BE96-720C6E42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XDEB</a:t>
            </a:r>
            <a:endParaRPr sz="82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CDE8650-441B-4A23-BE2E-4E60FBD1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6E196AB-168C-4727-ACE8-706FA282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Recession</a:t>
            </a:r>
            <a:endParaRPr sz="82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E941A15-363F-4DEC-8053-C3FCC152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1104F34-8031-4795-8B5B-8097312B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Moderate</a:t>
            </a:r>
            <a:endParaRPr sz="82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8F70D73-EE27-4535-B406-DAA86EFC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8CDCB69-E215-47B3-8C97-66834ACE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Moderate</a:t>
            </a:r>
            <a:endParaRPr sz="82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0E77BA05-7917-4C88-860E-CA1986D7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2655B54-A420-4975-9D74-CF28A39A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4 / 5</a:t>
            </a:r>
            <a:endParaRPr sz="82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27F5B433-DCF4-4759-9665-FA27149F5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9BBB2EC5-D427-49F7-907D-8FD65599F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4 / 5</a:t>
            </a:r>
            <a:endParaRPr sz="82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EE0B9901-1A51-48FC-8B81-135FDB00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1BDB1BC-0666-4466-A4EB-3EEC2E3F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Not rated</a:t>
            </a:r>
            <a:endParaRPr sz="82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95028612-16A1-4CA0-B1CC-F903592A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744B99E7-0F28-40B2-89B6-142E53EA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IS3S</a:t>
            </a:r>
            <a:endParaRPr sz="82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92D43673-300C-4808-8E9D-B11D140E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B4799248-76BF-4572-B2A0-C0DF4DAEA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Recovery</a:t>
            </a:r>
            <a:endParaRPr sz="82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07F39A8C-C0B6-4865-B4C8-2A940E2A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1BA03BE-3BF1-4D32-88AF-D3191ACD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4 / 5</a:t>
            </a:r>
            <a:endParaRPr sz="82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BB5FD559-97CA-474B-87C3-EC6B392E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7E68DF2F-C50B-4CC9-B238-285AC6E4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—</a:t>
            </a:r>
            <a:endParaRPr sz="82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5F57E6A0-A3EE-4ECC-AB40-843EB6B9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25668B34-F3ED-498F-A109-CB7485B9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5 / 5</a:t>
            </a:r>
            <a:endParaRPr sz="82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BCE21E60-0F94-4AF6-95A1-1D2BFCBC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93F7557B-FD94-4E7C-9905-0C9C35D3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4 / 5</a:t>
            </a:r>
            <a:endParaRPr sz="82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DFD92B08-FB28-4FA2-8CCF-9CFA06DC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170CCB6D-0D23-44A8-9200-EE79C087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9.3 / 10</a:t>
            </a:r>
            <a:endParaRPr sz="82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BF002171-ADA1-4923-821E-2B706344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A4525932-21A2-47CE-B2EE-D99056F74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PHPM</a:t>
            </a:r>
            <a:endParaRPr sz="82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8DDF2E86-7AD9-4182-9C74-715B25BC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D215669F-3276-4BA3-9216-33A64E6A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Crisis</a:t>
            </a:r>
            <a:endParaRPr sz="82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E2A08C28-D545-4614-B57C-45431425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279E1A82-2681-473A-875D-EEE6B3B3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5 / 5</a:t>
            </a:r>
            <a:endParaRPr sz="82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2E8B3ED6-0E4B-4DFB-9077-DEA4E2D5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AF1EFD60-F3A0-4373-A11A-A1575238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5 / 5</a:t>
            </a:r>
            <a:endParaRPr sz="82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AFC6C0CB-BE50-4A94-9536-972AB67A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7C86B224-579A-4CB9-9604-6C7F1B87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3 / 5</a:t>
            </a:r>
            <a:endParaRPr sz="82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5A91BDD3-9C8B-4C92-A8EF-3AF93F0B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C390B673-E7F5-4D0E-8174-35015CDB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5 / 5</a:t>
            </a:r>
            <a:endParaRPr sz="82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FD2EE650-035C-4A91-8AF3-4E2DB761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13E2071E-1CB3-46A2-986E-BAE13D4B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9.5 / 10</a:t>
            </a:r>
            <a:endParaRPr sz="820"/>
          </a:p>
        </p:txBody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5D35D114-3167-443F-9C7F-E5D179B98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50E8E167-DF91-4B46-8D95-567A2432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LYTR</a:t>
            </a:r>
            <a:endParaRPr sz="82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072FAFEB-3E3A-4BE0-87A7-197FB722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591EF21B-61FE-4F36-9456-73EF5A6F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Inflation</a:t>
            </a:r>
            <a:endParaRPr sz="820"/>
          </a:p>
        </p:txBody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D8C076A9-6B19-4007-90C2-65AC5EFC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651B38B3-3930-4A34-8777-55D202B13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5 / 5</a:t>
            </a:r>
            <a:endParaRPr sz="820"/>
          </a:p>
        </p:txBody>
      </p:sp>
      <p:sp>
        <p:nvSpPr>
          <p:cNvPr id="67" name="Shape 65">
            <a:extLst xmlns:a="http://schemas.openxmlformats.org/drawingml/2006/main">
              <a:ext uri="{FF2B5EF4-FFF2-40B4-BE49-F238E27FC236}">
                <a16:creationId xmlns:a16="http://schemas.microsoft.com/office/drawing/2014/main" id="{5D49749B-D060-47C5-8B96-2DDA5C14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A1A68421-9C43-4793-8810-288AA12A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4 / 5</a:t>
            </a:r>
            <a:endParaRPr sz="820"/>
          </a:p>
        </p:txBody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1ECF4520-B63B-4AA2-809F-B29FA479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B47AA222-2C2D-46FE-80DA-4E70EC6A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4 / 5</a:t>
            </a:r>
            <a:endParaRPr sz="820"/>
          </a:p>
        </p:txBody>
      </p:sp>
      <p:sp>
        <p:nvSpPr>
          <p:cNvPr id="71" name="Shape 69">
            <a:extLst xmlns:a="http://schemas.openxmlformats.org/drawingml/2006/main">
              <a:ext uri="{FF2B5EF4-FFF2-40B4-BE49-F238E27FC236}">
                <a16:creationId xmlns:a16="http://schemas.microsoft.com/office/drawing/2014/main" id="{B3DF3C3F-6C8F-4073-8A2F-D90493A3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2" name="Text 70">
            <a:extLst xmlns:a="http://schemas.openxmlformats.org/drawingml/2006/main">
              <a:ext uri="{FF2B5EF4-FFF2-40B4-BE49-F238E27FC236}">
                <a16:creationId xmlns:a16="http://schemas.microsoft.com/office/drawing/2014/main" id="{460A909A-D072-46BC-A415-45B8E404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5 / 5</a:t>
            </a:r>
            <a:endParaRPr sz="820"/>
          </a:p>
        </p:txBody>
      </p:sp>
      <p:sp>
        <p:nvSpPr>
          <p:cNvPr id="73" name="Shape 71">
            <a:extLst xmlns:a="http://schemas.openxmlformats.org/drawingml/2006/main">
              <a:ext uri="{FF2B5EF4-FFF2-40B4-BE49-F238E27FC236}">
                <a16:creationId xmlns:a16="http://schemas.microsoft.com/office/drawing/2014/main" id="{62CB8AFD-92FC-4254-B115-FD1765F2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4" name="Text 72">
            <a:extLst xmlns:a="http://schemas.openxmlformats.org/drawingml/2006/main">
              <a:ext uri="{FF2B5EF4-FFF2-40B4-BE49-F238E27FC236}">
                <a16:creationId xmlns:a16="http://schemas.microsoft.com/office/drawing/2014/main" id="{4327AECC-A93E-4543-A65D-82566A5E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9.4 / 10</a:t>
            </a:r>
            <a:endParaRPr sz="820"/>
          </a:p>
        </p:txBody>
      </p:sp>
      <p:sp>
        <p:nvSpPr>
          <p:cNvPr id="75" name="Shape 73">
            <a:extLst xmlns:a="http://schemas.openxmlformats.org/drawingml/2006/main">
              <a:ext uri="{FF2B5EF4-FFF2-40B4-BE49-F238E27FC236}">
                <a16:creationId xmlns:a16="http://schemas.microsoft.com/office/drawing/2014/main" id="{E841789F-78D2-4661-B21D-3B0BEFAA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6" name="Text 74">
            <a:extLst xmlns:a="http://schemas.openxmlformats.org/drawingml/2006/main">
              <a:ext uri="{FF2B5EF4-FFF2-40B4-BE49-F238E27FC236}">
                <a16:creationId xmlns:a16="http://schemas.microsoft.com/office/drawing/2014/main" id="{1FBFE7A3-F595-4D41-B231-97D75851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A-CLUSTER</a:t>
            </a:r>
            <a:endParaRPr sz="820"/>
          </a:p>
        </p:txBody>
      </p:sp>
      <p:sp>
        <p:nvSpPr>
          <p:cNvPr id="77" name="Shape 75">
            <a:extLst xmlns:a="http://schemas.openxmlformats.org/drawingml/2006/main">
              <a:ext uri="{FF2B5EF4-FFF2-40B4-BE49-F238E27FC236}">
                <a16:creationId xmlns:a16="http://schemas.microsoft.com/office/drawing/2014/main" id="{FC12E79C-10B8-4935-8ACC-8BA5A4C0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8" name="Text 76">
            <a:extLst xmlns:a="http://schemas.openxmlformats.org/drawingml/2006/main">
              <a:ext uri="{FF2B5EF4-FFF2-40B4-BE49-F238E27FC236}">
                <a16:creationId xmlns:a16="http://schemas.microsoft.com/office/drawing/2014/main" id="{58A4191A-300E-480F-A0C1-4CAF3506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4 regimes</a:t>
            </a:r>
            <a:endParaRPr sz="820"/>
          </a:p>
        </p:txBody>
      </p:sp>
      <p:sp>
        <p:nvSpPr>
          <p:cNvPr id="79" name="Shape 77">
            <a:extLst xmlns:a="http://schemas.openxmlformats.org/drawingml/2006/main">
              <a:ext uri="{FF2B5EF4-FFF2-40B4-BE49-F238E27FC236}">
                <a16:creationId xmlns:a16="http://schemas.microsoft.com/office/drawing/2014/main" id="{4633930D-CD8E-4D19-BF64-3FFC8AC2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0" name="Text 78">
            <a:extLst xmlns:a="http://schemas.openxmlformats.org/drawingml/2006/main">
              <a:ext uri="{FF2B5EF4-FFF2-40B4-BE49-F238E27FC236}">
                <a16:creationId xmlns:a16="http://schemas.microsoft.com/office/drawing/2014/main" id="{8A1AF875-348E-4C13-8DC1-D13AB27F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2 real assets</a:t>
            </a:r>
            <a:endParaRPr sz="820"/>
          </a:p>
        </p:txBody>
      </p:sp>
      <p:sp>
        <p:nvSpPr>
          <p:cNvPr id="81" name="Shape 79">
            <a:extLst xmlns:a="http://schemas.openxmlformats.org/drawingml/2006/main">
              <a:ext uri="{FF2B5EF4-FFF2-40B4-BE49-F238E27FC236}">
                <a16:creationId xmlns:a16="http://schemas.microsoft.com/office/drawing/2014/main" id="{0396755A-585A-4211-97DD-851E7B0F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2" name="Text 80">
            <a:extLst xmlns:a="http://schemas.openxmlformats.org/drawingml/2006/main">
              <a:ext uri="{FF2B5EF4-FFF2-40B4-BE49-F238E27FC236}">
                <a16:creationId xmlns:a16="http://schemas.microsoft.com/office/drawing/2014/main" id="{67B4D43B-F6C1-4AEB-8F8C-7EF411B7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Distinct shocks</a:t>
            </a:r>
            <a:endParaRPr sz="820"/>
          </a:p>
        </p:txBody>
      </p:sp>
      <p:sp>
        <p:nvSpPr>
          <p:cNvPr id="83" name="Shape 81">
            <a:extLst xmlns:a="http://schemas.openxmlformats.org/drawingml/2006/main">
              <a:ext uri="{FF2B5EF4-FFF2-40B4-BE49-F238E27FC236}">
                <a16:creationId xmlns:a16="http://schemas.microsoft.com/office/drawing/2014/main" id="{C526C1B0-25C7-4B15-ACA5-676894E4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4" name="Text 82">
            <a:extLst xmlns:a="http://schemas.openxmlformats.org/drawingml/2006/main">
              <a:ext uri="{FF2B5EF4-FFF2-40B4-BE49-F238E27FC236}">
                <a16:creationId xmlns:a16="http://schemas.microsoft.com/office/drawing/2014/main" id="{2889DA8F-0D57-45B4-B85A-C0CC3A4E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2 equity styles</a:t>
            </a:r>
            <a:endParaRPr sz="820"/>
          </a:p>
        </p:txBody>
      </p:sp>
      <p:sp>
        <p:nvSpPr>
          <p:cNvPr id="85" name="Shape 83">
            <a:extLst xmlns:a="http://schemas.openxmlformats.org/drawingml/2006/main">
              <a:ext uri="{FF2B5EF4-FFF2-40B4-BE49-F238E27FC236}">
                <a16:creationId xmlns:a16="http://schemas.microsoft.com/office/drawing/2014/main" id="{216AF018-5336-4771-976D-908B51D9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6" name="Text 84">
            <a:extLst xmlns:a="http://schemas.openxmlformats.org/drawingml/2006/main">
              <a:ext uri="{FF2B5EF4-FFF2-40B4-BE49-F238E27FC236}">
                <a16:creationId xmlns:a16="http://schemas.microsoft.com/office/drawing/2014/main" id="{8EFA24A1-AC0C-4AB9-90D2-9CEDD823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RP default</a:t>
            </a:r>
            <a:endParaRPr sz="820"/>
          </a:p>
        </p:txBody>
      </p:sp>
      <p:sp>
        <p:nvSpPr>
          <p:cNvPr id="87" name="Shape 85">
            <a:extLst xmlns:a="http://schemas.openxmlformats.org/drawingml/2006/main">
              <a:ext uri="{FF2B5EF4-FFF2-40B4-BE49-F238E27FC236}">
                <a16:creationId xmlns:a16="http://schemas.microsoft.com/office/drawing/2014/main" id="{C952E3AA-79DD-435C-B88E-ED235EEA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8" name="Text 86">
            <a:extLst xmlns:a="http://schemas.openxmlformats.org/drawingml/2006/main">
              <a:ext uri="{FF2B5EF4-FFF2-40B4-BE49-F238E27FC236}">
                <a16:creationId xmlns:a16="http://schemas.microsoft.com/office/drawing/2014/main" id="{E5E75416-B59E-4B0C-A092-3BEF81CE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Robustness</a:t>
            </a:r>
            <a:endParaRPr sz="820"/>
          </a:p>
        </p:txBody>
      </p:sp>
      <p:sp>
        <p:nvSpPr>
          <p:cNvPr id="89" name="Text 87">
            <a:extLst xmlns:a="http://schemas.openxmlformats.org/drawingml/2006/main">
              <a:ext uri="{FF2B5EF4-FFF2-40B4-BE49-F238E27FC236}">
                <a16:creationId xmlns:a16="http://schemas.microsoft.com/office/drawing/2014/main" id="{33C866A1-629B-4282-98CF-4DC80F4F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97764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PORTFOLIO LOGIC</a:t>
            </a:r>
            <a:endParaRPr sz="780"/>
          </a:p>
        </p:txBody>
      </p:sp>
      <p:sp>
        <p:nvSpPr>
          <p:cNvPr id="90" name="Text 88">
            <a:extLst xmlns:a="http://schemas.openxmlformats.org/drawingml/2006/main">
              <a:ext uri="{FF2B5EF4-FFF2-40B4-BE49-F238E27FC236}">
                <a16:creationId xmlns:a16="http://schemas.microsoft.com/office/drawing/2014/main" id="{3BF05EF6-CCC1-4E8C-A327-065E43787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279392"/>
            <a:ext cx="1005840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XDEB and IS3S cover the contrast between defensive and recovery-led equity regimes.</a:t>
            </a:r>
            <a:endParaRPr sz="122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PHPM and LYTR cover crisis and inflation shocks through different real assets.</a:t>
            </a:r>
            <a:endParaRPr sz="122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Monthly rebalancing restores the intended balance as regime exposures drift.</a:t>
            </a:r>
            <a:endParaRPr sz="1220"/>
          </a:p>
        </p:txBody>
      </p:sp>
      <p:sp>
        <p:nvSpPr>
          <p:cNvPr id="91" name="Text 89">
            <a:extLst xmlns:a="http://schemas.openxmlformats.org/drawingml/2006/main">
              <a:ext uri="{FF2B5EF4-FFF2-40B4-BE49-F238E27FC236}">
                <a16:creationId xmlns:a16="http://schemas.microsoft.com/office/drawing/2014/main" id="{3FB25262-4FB9-42DA-BB37-5368516D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Provider factsheets</a:t>
            </a:r>
            <a:endParaRPr sz="680"/>
          </a:p>
        </p:txBody>
      </p:sp>
      <p:sp>
        <p:nvSpPr>
          <p:cNvPr id="92" name="Text 90">
            <a:extLst xmlns:a="http://schemas.openxmlformats.org/drawingml/2006/main">
              <a:ext uri="{FF2B5EF4-FFF2-40B4-BE49-F238E27FC236}">
                <a16:creationId xmlns:a16="http://schemas.microsoft.com/office/drawing/2014/main" id="{81FF8669-94B4-4C95-A4DC-85D02A6B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13</a:t>
            </a:r>
            <a:endParaRPr sz="680"/>
          </a:p>
        </p:txBody>
      </p:sp>
      <p:pic>
        <p:nvPicPr>
          <p:cNvPr id="18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1c833442ce437a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86" name="TextBox 185"/>
          <p:cNvSpPr txBox="1"/>
          <p:nvPr/>
        </p:nvSpPr>
        <p:spPr>
          <a:xfrm>
            <a:off x="594360" y="5989320"/>
            <a:ext cx="7680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06070"/>
                </a:solidFill>
              </a:defRPr>
            </a:pPr>
            <a:r>
              <a:t>Note: A-CLUSTER scores are internal research assessments, not provider ratings or forecasts.</a:t>
            </a:r>
          </a:p>
        </p:txBody>
      </p:sp>
    </p:spTree>
    <p:extLst>
      <p:ext uri="{BB962C8B-B14F-4D97-AF65-F5344CB8AC3E}">
        <p14:creationId xmlns:p14="http://schemas.microsoft.com/office/powerpoint/2010/main" val="17492690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89730D7-9B0E-4C92-AC06-95C176674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Monthly governance turns concept into policy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DAD8183-E16F-49F5-8AC9-BA3C00969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Research, allocation, rebalancing, validation, and monitoring remain distinct.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44B1D108-9629-4129-BDA5-61F1F5D4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240B41F-CA7F-4539-BA3D-36AB1C9B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743200"/>
            <a:ext cx="5486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2EC"/>
            </a:solidFill>
            <a:prstDash val="solid"/>
            <a:headEnd type="none"/>
            <a:tailEnd type="triangle"/>
          </a:ln>
        </p:spPr>
        <p:txBody xmlns:a="http://schemas.openxmlformats.org/drawingml/2006/main">
          <a:bodyPr/>
          <a:p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B4E3FA04-0720-49C9-8FB4-0AE4B5BD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0" y="2743200"/>
            <a:ext cx="5486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2EC"/>
            </a:solidFill>
            <a:prstDash val="solid"/>
            <a:headEnd type="none"/>
            <a:tailEnd type="triangle"/>
          </a:ln>
        </p:spPr>
        <p:txBody xmlns:a="http://schemas.openxmlformats.org/drawingml/2006/main">
          <a:bodyPr/>
          <a:p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F692E55-6A81-44B9-B30A-C8B08554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2743200"/>
            <a:ext cx="5486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2EC"/>
            </a:solidFill>
            <a:prstDash val="solid"/>
            <a:headEnd type="none"/>
            <a:tailEnd type="triangle"/>
          </a:ln>
        </p:spPr>
        <p:txBody xmlns:a="http://schemas.openxmlformats.org/drawingml/2006/main">
          <a:bodyPr/>
          <a:p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95CF903-DFC0-48DF-89A9-D3202A46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2743200"/>
            <a:ext cx="5486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E2EC"/>
            </a:solidFill>
            <a:prstDash val="solid"/>
            <a:headEnd type="none"/>
            <a:tailEnd type="triangle"/>
          </a:ln>
        </p:spPr>
        <p:txBody xmlns:a="http://schemas.openxmlformats.org/drawingml/2006/main">
          <a:bodyPr/>
          <a:p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328B330C-1738-49F5-B6CF-190DC02D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16002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9B948DC-A128-43C5-8E4D-D68E988D7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1792224"/>
            <a:ext cx="6858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1</a:t>
            </a:r>
            <a:endParaRPr sz="10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DDF6823-5BAC-44A5-AD77-4643309B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514600"/>
            <a:ext cx="1691640" cy="118872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01380E6-B47A-4429-BB5E-3AF6E1EA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97480"/>
            <a:ext cx="1508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02A43"/>
                </a:solidFill>
              </a:rPr>
              <a:t>Data</a:t>
            </a:r>
            <a:endParaRPr sz="13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EB32956-7734-47A7-9D56-2E997559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063240"/>
            <a:ext cx="14173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Yahoo Finance</a:t>
            </a:r>
            <a:endParaRPr sz="850"/>
          </a:p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adjusted prices</a:t>
            </a:r>
            <a:endParaRPr sz="8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445A4807-C4BE-4EAB-B94E-2C7C4DDE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6432" y="16002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DBC6746-59C4-4B08-A175-5874617B8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6432" y="1792224"/>
            <a:ext cx="6858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2</a:t>
            </a:r>
            <a:endParaRPr sz="10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7EA738AE-3C18-49C4-884F-40F263249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0" y="2514600"/>
            <a:ext cx="1691640" cy="118872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3144FEB-F650-4F9F-A828-A7D7786D9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0" y="2697480"/>
            <a:ext cx="1508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02A43"/>
                </a:solidFill>
              </a:rPr>
              <a:t>Universe</a:t>
            </a:r>
            <a:endParaRPr sz="13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5605B66-F953-4A3B-8B4D-9F4657A0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063240"/>
            <a:ext cx="14173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r>
              <a:t>Four instruments</a:t>
            </a:r>
          </a:p>
          <a:p xmlns:a="http://schemas.openxmlformats.org/drawingml/2006/main">
            <a:r>
              <a:t>UCITS + ETC building blocks</a:t>
            </a: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E0691190-B054-41C1-9878-725B295D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12" y="16002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B275CEA-3834-4A1E-9F66-6E5B4C9A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12" y="1792224"/>
            <a:ext cx="6858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3</a:t>
            </a:r>
            <a:endParaRPr sz="10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DE94ED6-C988-4231-BF7E-12A33D60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514600"/>
            <a:ext cx="1691640" cy="118872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341030E-4973-4F2B-94A2-2E73B1A5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2697480"/>
            <a:ext cx="1508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02A43"/>
                </a:solidFill>
              </a:rPr>
              <a:t>Construction</a:t>
            </a:r>
            <a:endParaRPr sz="13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8D796E3-2A6A-42EC-A531-415A8D50B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063240"/>
            <a:ext cx="14173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Equal Weight</a:t>
            </a:r>
            <a:endParaRPr sz="850"/>
          </a:p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Risk Parity</a:t>
            </a:r>
            <a:endParaRPr sz="850"/>
          </a:p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Mean-Variance</a:t>
            </a:r>
            <a:endParaRPr sz="8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CD780B10-4089-4681-BC9F-9D2B45DC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92" y="16002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DF8C16FC-027E-46D6-9519-41D43B2F1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92" y="1792224"/>
            <a:ext cx="6858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4</a:t>
            </a:r>
            <a:endParaRPr sz="100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2CA16FD6-7310-4265-BB55-72A4059F7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514600"/>
            <a:ext cx="1691640" cy="118872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073B460-804D-4D47-A45D-254A72DC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0" y="2697480"/>
            <a:ext cx="1508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02A43"/>
                </a:solidFill>
              </a:rPr>
              <a:t>Rebalance</a:t>
            </a:r>
            <a:endParaRPr sz="13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8DC8CB54-7773-482E-8BE8-19DD95767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3063240"/>
            <a:ext cx="14173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Monthly risk control</a:t>
            </a:r>
            <a:endParaRPr sz="85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CA097823-82BA-488F-ABC3-0CF56AAA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7272" y="16002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D9E4CBB7-B120-4904-A94E-7E1FEC87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7272" y="1792224"/>
            <a:ext cx="68580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</a:rPr>
              <a:t>5</a:t>
            </a:r>
            <a:endParaRPr sz="100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174CE2D3-7BE5-4470-A3EA-E2747598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5480" y="2514600"/>
            <a:ext cx="1691640" cy="118872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016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090E6E93-AD10-4F88-BC34-BB9A7A6C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2697480"/>
            <a:ext cx="15087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02A43"/>
                </a:solidFill>
              </a:rPr>
              <a:t>Validation</a:t>
            </a:r>
            <a:endParaRPr sz="13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8D7083FD-3D3F-4C33-9F1A-147766228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0" y="3063240"/>
            <a:ext cx="14173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Backtests</a:t>
            </a:r>
            <a:endParaRPr sz="850"/>
          </a:p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Monte Carlo</a:t>
            </a:r>
            <a:endParaRPr sz="850"/>
          </a:p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5B6470"/>
                </a:solidFill>
              </a:rPr>
              <a:t>Stress tests</a:t>
            </a:r>
            <a:endParaRPr sz="8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BBFB4DE0-ADF8-419F-ABB2-3892F6A3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983480"/>
            <a:ext cx="987552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102A43"/>
                </a:solidFill>
              </a:rPr>
              <a:t>The methodology tests whether the allocation remains coherent across changing regimes—not merely whether it maximizes historical fit.</a:t>
            </a:r>
            <a:endParaRPr sz="15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1C464FE7-3F61-44F0-8FCD-8E85D515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BB5927AE-9FCA-49D9-9773-74A004FA7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14</a:t>
            </a:r>
            <a:endParaRPr sz="680"/>
          </a:p>
        </p:txBody>
      </p:sp>
      <p:pic>
        <p:nvPicPr>
          <p:cNvPr id="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ef4a691bf47cd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79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97AE2769-759F-484D-9A5A-ADFD3E9B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Three allocation rules, one implementation hierarchy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AE95E64-421A-4BA6-A565-0F4E4BA0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Each rule has a defined role in the all-weather governance process.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4058B33F-9498-4B2E-89CF-8B1E4627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FFA05134-0373-4C57-883A-79C0B3F47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3246120" cy="27432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5240">
            <a:solidFill>
              <a:srgbClr val="1F4E79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9CB86A4-B8BC-4717-817B-4B7783070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83080"/>
            <a:ext cx="27889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1F4E79"/>
                </a:solidFill>
              </a:rPr>
              <a:t>Equal Weight</a:t>
            </a:r>
            <a:endParaRPr sz="18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30F77DB-0DB4-4695-8A90-8705B075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377440"/>
            <a:ext cx="260604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30">
                <a:solidFill>
                  <a:srgbClr val="111827"/>
                </a:solidFill>
              </a:rPr>
              <a:t>Does the selected universe work without forecasting?</a:t>
            </a:r>
            <a:endParaRPr sz="123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4F1D47-EBEA-45A2-8AAD-2E924E64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401568"/>
            <a:ext cx="26060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5B6470"/>
                </a:solidFill>
              </a:rPr>
              <a:t>25% in each sleeve</a:t>
            </a:r>
            <a:endParaRPr sz="9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B21C1A0F-F9D1-4E54-AF2B-11055271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1508760"/>
            <a:ext cx="3246120" cy="27432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5240">
            <a:solidFill>
              <a:srgbClr val="2E7D32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1D0BEEF-067D-41F1-A43D-7C43A1AF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1783080"/>
            <a:ext cx="27889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2E7D32"/>
                </a:solidFill>
              </a:rPr>
              <a:t>Risk Parity</a:t>
            </a:r>
            <a:endParaRPr sz="18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056C801-39B9-496A-B656-B0A5B679E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2377440"/>
            <a:ext cx="260604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30">
                <a:solidFill>
                  <a:srgbClr val="111827"/>
                </a:solidFill>
              </a:rPr>
              <a:t>Can risk be distributed more evenly across assets?</a:t>
            </a:r>
            <a:endParaRPr sz="123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BF98810-B21B-47CC-B62E-0AE2FAA3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3401568"/>
            <a:ext cx="26060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5B6470"/>
                </a:solidFill>
              </a:rPr>
              <a:t>Weights set by volatility and covariance</a:t>
            </a:r>
            <a:endParaRPr sz="9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74AD7A6A-EBBE-4409-B81D-B66923D5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304" y="1508760"/>
            <a:ext cx="3246120" cy="27432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5240">
            <a:solidFill>
              <a:srgbClr val="C77D2E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F460F48-F7DC-4948-A060-F9E3DEE2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5904" y="1783080"/>
            <a:ext cx="27889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800" b="1">
                <a:solidFill>
                  <a:srgbClr val="C77D2E"/>
                </a:solidFill>
              </a:rPr>
              <a:t>Mean-Variance Optimized</a:t>
            </a:r>
            <a:endParaRPr sz="18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465BBC7-5646-4634-A81D-7D552802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2377440"/>
            <a:ext cx="260604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30">
                <a:solidFill>
                  <a:srgbClr val="111827"/>
                </a:solidFill>
              </a:rPr>
              <a:t>What weights maximize historical risk-adjusted return?</a:t>
            </a:r>
            <a:endParaRPr sz="123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5C3313B-C3F7-489F-B0DE-809C029C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3401568"/>
            <a:ext cx="26060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5B6470"/>
                </a:solidFill>
              </a:rPr>
              <a:t>Higher sensitivity to estimates</a:t>
            </a:r>
            <a:endParaRPr sz="9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4CB0303-A7FD-4CF2-912F-5CCD952FB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56048"/>
            <a:ext cx="1024128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20" b="1">
                <a:solidFill>
                  <a:srgbClr val="102A43"/>
                </a:solidFill>
              </a:rPr>
              <a:t>Interpretation: Equal Weight is the benchmark, Risk Parity is the default allocation engine, and unconstrained optimization remains diagnostic rather than policy.</a:t>
            </a:r>
            <a:endParaRPr sz="142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0FEA011-E1B4-4675-9342-66D31A19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5FC0522-1F8D-44EE-B937-B5559288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15</a:t>
            </a:r>
            <a:endParaRPr sz="680"/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4040a654334316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3108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FB94DD1-F49C-40A2-9483-D327B124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Evidence is reviewed as one system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F3D871F-8F72-4558-A1E5-D64A438A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Weights, correlations, performance, and risk are evaluated together—not metric by metric.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5B23B3C-B3C6-4DEF-8497-9114C7E4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1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041824ac474c7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687498" y="1234440"/>
            <a:ext cx="8832244" cy="4983480"/>
          </a:xfrm>
          <a:prstGeom xmlns:a="http://schemas.openxmlformats.org/drawingml/2006/main" prst="rect">
            <a:avLst/>
          </a:prstGeom>
        </p:spPr>
      </p:pic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2222FDDA-4B13-4AF3-9920-F2AE3C600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3DF96EC2-3A61-4C37-A5F5-3AA3A180F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16</a:t>
            </a:r>
            <a:endParaRPr sz="680"/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b21bc2e82b49d0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8798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BAB6E7A-FDED-4FF6-927D-637F7E244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Full-sample strategy comparison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BB06D75-C365-4F7A-804C-39724EC4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Optimization looks best in-sample, but concentration rises sharply.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725293D-4278-47CC-9C70-31F7190B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856920EB-D68A-418A-A7A1-0252283E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7160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3211C5F-F68B-4552-8860-10CFE54C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39903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Strategy</a:t>
            </a:r>
            <a:endParaRPr sz="92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26985120-54A1-4E11-9EED-E68C966F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1620" y="137160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53CC629-DCDC-4EF8-A62C-C2235AE8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139903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Return</a:t>
            </a:r>
            <a:endParaRPr sz="92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C179F5D7-DFD3-4B76-90FE-E646FFC80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137160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0083B82-1AD4-4C51-8C17-66119052F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139903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Volatility</a:t>
            </a:r>
            <a:endParaRPr sz="92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3DD2E7EF-9DD1-4EB0-85E9-1808F047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6140" y="137160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92F6F1B-D093-46D0-BBC5-68DC6B8E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572" y="139903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Sharpe</a:t>
            </a:r>
            <a:endParaRPr sz="92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74291A47-0500-4EDA-9337-FF256A5A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37160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635F7A5-D4E1-49AD-8C92-49692EE3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832" y="139903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Max DD</a:t>
            </a:r>
            <a:endParaRPr sz="92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078372F-635E-4CF5-BED0-5D5050EB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660" y="137160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9D04CDB-5141-436F-AABD-5A463E45D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8092" y="139903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Effective N</a:t>
            </a:r>
            <a:endParaRPr sz="92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A1FF7F89-2EC3-4AED-8969-B68E6011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74879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1D86A0E-99AD-4086-8281-49D6D65D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77622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Equal</a:t>
            </a:r>
            <a:endParaRPr sz="92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663128B3-A415-417B-9879-1631AA75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1620" y="174879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B844DE1-2A52-49DA-B0E8-90ADA4FF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177622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12.95%</a:t>
            </a:r>
            <a:endParaRPr sz="92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4280EB3-45F8-4C5F-B454-9944B1964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174879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FA436A2-9B06-4799-A847-DA40596E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177622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11.88%</a:t>
            </a:r>
            <a:endParaRPr sz="92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7D705A14-0409-492B-8FC3-A91AF5DE5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6140" y="174879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318DCF3-84E0-4B95-901D-CBD5A8E7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572" y="177622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0.922</a:t>
            </a:r>
            <a:endParaRPr sz="92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4454B980-6882-4D57-BEF1-28FE896A5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74879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18645DA-51B4-4EAA-A015-22A73422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832" y="177622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-12.67%</a:t>
            </a:r>
            <a:endParaRPr sz="92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9FAC56A6-D043-4E49-A093-E828E2224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660" y="174879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85C5489-6CCD-4420-A4F1-A6F1B4F3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8092" y="177622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4.00</a:t>
            </a:r>
            <a:endParaRPr sz="92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8FE98F67-F832-4A68-BFDF-7206A6B5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12598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1518C3E-EA22-4D01-A05D-9959205E1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15341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Risk Parity</a:t>
            </a:r>
            <a:endParaRPr sz="92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B9E234B3-30F8-4AC1-928A-89CB6BD6A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1620" y="212598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EF2B5A0C-DA98-4DE4-AAE3-11AE03B7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15341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12.75%</a:t>
            </a:r>
            <a:endParaRPr sz="92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2A0923C9-1A08-4DBF-8BC1-E7505C5F6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12598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6AED8384-B402-48FA-B920-5C9D2826B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215341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11.19%</a:t>
            </a:r>
            <a:endParaRPr sz="92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23A15D26-43C7-4946-936E-C3A295F1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6140" y="212598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A680D3BF-878A-40EE-A9F3-4B4FF4AA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572" y="215341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0.961</a:t>
            </a:r>
            <a:endParaRPr sz="92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0E4701B8-1E70-4E47-A050-750E2DF5F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12598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31C9039A-3E12-4484-8746-F2EFCCDE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832" y="215341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-13.13%</a:t>
            </a:r>
            <a:endParaRPr sz="92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58F2171B-CCCA-45F1-A790-53B2DF9C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660" y="212598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1D17742C-64F8-4303-A0B3-7F7EEA79B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8092" y="215341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3.85</a:t>
            </a:r>
            <a:endParaRPr sz="92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D6BF8B34-5FB5-49E7-A809-F190ECE13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50317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11BE9E97-E3AC-498E-9488-80F452B3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53060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Optimized</a:t>
            </a:r>
            <a:endParaRPr sz="92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AA42C51D-797B-43AB-ADD4-397831F9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1620" y="250317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EE2AA4A4-73DD-424E-8C7B-6AF11AD5D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9052" y="253060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16.37%</a:t>
            </a:r>
            <a:endParaRPr sz="92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02FADAF8-835F-4C4A-8C5A-020BADFE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50317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6EE3A226-1F33-4AC8-B83B-ED4E4891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253060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12.45%</a:t>
            </a:r>
            <a:endParaRPr sz="92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3D520BA1-DD8D-410F-8CE1-3ECC9A81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6140" y="250317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D380F05B-7126-4C16-964C-7F524DE1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572" y="253060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1.154</a:t>
            </a:r>
            <a:endParaRPr sz="92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6C6A2617-C1B1-421D-BBF3-5A2015E10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50317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5F8984AA-AD35-4033-8AD8-6D450FEE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832" y="253060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-17.07%</a:t>
            </a:r>
            <a:endParaRPr sz="92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4CDBC01D-4480-4750-8BE0-1E47E9A1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660" y="2503170"/>
            <a:ext cx="937260" cy="3771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328E9D17-EAE7-4B27-98D0-0B506522E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8092" y="2530602"/>
            <a:ext cx="882396" cy="32232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1.70</a:t>
            </a:r>
            <a:endParaRPr sz="92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DDE6F995-62A7-422F-881A-73323562E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1371600"/>
            <a:ext cx="1920240" cy="100584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72C91C37-3DA8-4118-A0C5-F98205E4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1527048"/>
            <a:ext cx="1645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B00020"/>
                </a:solidFill>
                <a:latin typeface="Aptos Display"/>
                <a:ea typeface="Aptos Display"/>
                <a:cs typeface="Aptos Display"/>
              </a:rPr>
              <a:t>1.70</a:t>
            </a:r>
            <a:endParaRPr sz="210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DB821364-72A8-4AE4-8ECD-9C79BCFBB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1938528"/>
            <a:ext cx="170078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Optimized effective N</a:t>
            </a:r>
            <a:endParaRPr sz="750"/>
          </a:p>
        </p:txBody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442048C8-68D7-40FC-BF7F-478EAD43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371600"/>
            <a:ext cx="1920240" cy="100584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595D88E0-6FC8-49C7-8EE0-3E96FDF0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1527048"/>
            <a:ext cx="16459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2E7D32"/>
                </a:solidFill>
                <a:latin typeface="Aptos Display"/>
                <a:ea typeface="Aptos Display"/>
                <a:cs typeface="Aptos Display"/>
              </a:rPr>
              <a:t>3.85</a:t>
            </a:r>
            <a:endParaRPr sz="210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899807FB-0EE3-418F-9BE2-36CE6232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5128" y="1938528"/>
            <a:ext cx="170078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Risk Parity effective N</a:t>
            </a:r>
            <a:endParaRPr sz="75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7F410ADF-53DF-4B95-9509-3EA37E01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401568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INTERPRETATION</a:t>
            </a:r>
            <a:endParaRPr sz="780"/>
          </a:p>
        </p:txBody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3E4686D1-029D-4C8B-A65B-B3D88385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03320"/>
            <a:ext cx="1005840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The optimizer increased Sharpe ratio in-sample but concentrated the portfolio heavily in the best historical risk-return trade-off.</a:t>
            </a:r>
            <a:br/>
            <a:endParaRPr sz="124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Risk Parity accepted a lower in-sample return in exchange for broader risk diversification.</a:t>
            </a:r>
            <a:br/>
            <a:endParaRPr sz="124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The effective number of holdings is the warning signal: higher performance with lower effective N can indicate fragility.</a:t>
            </a:r>
            <a:endParaRPr sz="1240"/>
          </a:p>
        </p:txBody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838AFC1E-E97B-46D7-9195-60E981A9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4EE84DE1-8953-4E0D-AB94-25E87547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17</a:t>
            </a:r>
            <a:endParaRPr sz="680"/>
          </a:p>
        </p:txBody>
      </p:sp>
      <p:pic>
        <p:nvPicPr>
          <p:cNvPr id="1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ba096d51764263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8865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7966E59B-FE55-490C-9BA6-408E50DB2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Forward validation favors robust diversification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4D634C-5DC0-42B7-9C97-5BA37D6F5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Risk Parity and Equal Weight preserved the four-regime structure when tested forward.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98E2191-C11B-4486-A00D-7D31A228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603E07CB-FE2A-453C-BDD2-9D1F88BC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3258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14FC034-7271-41BD-8E55-483CCFCB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" y="13533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Strategy</a:t>
            </a:r>
            <a:endParaRPr sz="8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ECCF8B8-4AC5-43B1-B3C3-05DDAD3C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697" y="13258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0C719F5-D0E9-4A3C-8324-66B9422B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3129" y="13533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Return</a:t>
            </a:r>
            <a:endParaRPr sz="8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0D17C80D-F680-4C52-BA4E-3DE88157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754" y="13258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4ED7D22-926F-4FDE-A705-192F3806B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0186" y="13533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S&amp;P 500</a:t>
            </a:r>
            <a:endParaRPr sz="8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27427519-48AE-43B4-95D8-E96FEE104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9811" y="13258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E6B2F41-71E6-42A7-935A-14223399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7243" y="13533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Sharpe</a:t>
            </a:r>
            <a:endParaRPr sz="8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7159717D-022C-4B82-A063-1A7C437D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869" y="13258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DF1CF33-5DBB-4928-802C-3F1D675F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4301" y="13533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Alpha</a:t>
            </a:r>
            <a:endParaRPr sz="8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83C3FC96-CED0-4C02-84F7-02045E5B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926" y="13258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2E9C1FF-2D9B-4367-A399-6467EC3B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1358" y="13533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Beta</a:t>
            </a:r>
            <a:endParaRPr sz="8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462238C-4697-4032-B280-D2127AF5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0983" y="13258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96953E7-A76D-4E52-915E-82EF8FF1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8415" y="13533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Max DD</a:t>
            </a:r>
            <a:endParaRPr sz="8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315EF25E-856E-465D-A340-2EC3E564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259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F07FBDD-9186-4973-AEED-35892BF6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" y="17533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Risk Parity</a:t>
            </a:r>
            <a:endParaRPr sz="85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D40B663-3227-407B-9958-2CF9CB63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697" y="17259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ECBC0FC1-E319-48DA-8157-046477B8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3129" y="17533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19.9%</a:t>
            </a:r>
            <a:endParaRPr sz="8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FA5A166-8231-4FF9-B9EF-24B583D9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754" y="17259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F6213BF-6775-417F-9059-C9E00831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0186" y="17533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13.9%</a:t>
            </a:r>
            <a:endParaRPr sz="85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3A342A3-5DF4-443B-B67C-35A5164F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9811" y="17259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F086F54-C11C-4C79-9FC4-25843296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7243" y="17533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1.18</a:t>
            </a:r>
            <a:endParaRPr sz="85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7402ED27-971E-4A46-B0B7-C970DDDE0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869" y="17259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B08F48A-EC5E-4A5B-B674-A63E155E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4301" y="17533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13.09%</a:t>
            </a:r>
            <a:endParaRPr sz="85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FCDC39D2-07A7-4C8B-AC67-E58121452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926" y="17259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AFDD4B7C-8C8F-480E-BAC7-18076DD4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1358" y="17533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0.25</a:t>
            </a:r>
            <a:endParaRPr sz="85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4E11DF53-03C2-473B-9ADE-EAAB809B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0983" y="17259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C467298A-F032-4741-99EC-8FC7825A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8415" y="17533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8.0%</a:t>
            </a:r>
            <a:endParaRPr sz="85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5ADDCA49-C349-4CAA-81F3-36FCA48A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259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E97D4382-CB96-40DD-A381-3B3F3BCA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" y="21534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Equal</a:t>
            </a:r>
            <a:endParaRPr sz="85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E49613AF-39C8-4A36-8797-B06EDED5A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697" y="21259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4CB10B2A-17F3-4798-9EB7-6E1A4F6D1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3129" y="21534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20.0%</a:t>
            </a:r>
            <a:endParaRPr sz="85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F96E039F-A105-43CE-82F6-9CA3E21B9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754" y="21259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38D9A783-D7AD-4593-8D60-6A37A44F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0186" y="21534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13.9%</a:t>
            </a:r>
            <a:endParaRPr sz="85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33EF9B29-CAF7-499F-8F66-62BD5D7CD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9811" y="21259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056D462F-143E-4DBC-8623-6D0BA717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7243" y="21534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1.11</a:t>
            </a:r>
            <a:endParaRPr sz="85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36681CF4-7353-4E53-A7E8-BA4344BC5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869" y="21259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8FA5D10F-F52B-4D96-A67D-6D477492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4301" y="21534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12.85%</a:t>
            </a:r>
            <a:endParaRPr sz="85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C3933A9D-BDA6-4661-AB57-96AFF469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926" y="21259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04EEA22B-1626-4ECE-A23A-AB70C2DF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1358" y="21534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0.29</a:t>
            </a:r>
            <a:endParaRPr sz="85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86EA0422-1227-4223-9036-5B6F4C68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0983" y="212598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2B489FC6-B299-49B3-991A-E54F532B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8415" y="215341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8.4%</a:t>
            </a:r>
            <a:endParaRPr sz="85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33B9970E-5F3F-49FF-A166-631B6E69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5260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000197D9-BCD5-4129-A774-47098EB3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" y="25534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Optimized</a:t>
            </a:r>
            <a:endParaRPr sz="85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5989B797-3549-4702-B9D5-4D9F58F0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697" y="25260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BBBD834E-D7AA-4698-B4F8-090A99EFD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3129" y="25534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7.6%</a:t>
            </a:r>
            <a:endParaRPr sz="85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14C525D5-C503-48FB-B557-EC0293AA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754" y="25260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0EC42D50-57A8-48FE-A327-FE1ECECF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0186" y="25534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13.9%</a:t>
            </a:r>
            <a:endParaRPr sz="85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77B84D8D-5561-47CE-927A-3CA9865C1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9811" y="25260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325F0EC9-A008-455D-AD3C-E941418E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7243" y="25534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0.30</a:t>
            </a:r>
            <a:endParaRPr sz="85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BC16AC1F-9962-4F90-BA2C-45DAA8D3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869" y="25260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4BD97B1F-4AAC-470F-9836-D9297F07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4301" y="25534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3.37%</a:t>
            </a:r>
            <a:endParaRPr sz="85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EFBC4B04-C1D5-44CF-811C-DDCAFDF4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926" y="25260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E3166093-C606-4DF2-803E-40C7ACBF2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1358" y="25534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0.16</a:t>
            </a:r>
            <a:endParaRPr sz="85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4C1C0FAD-29D9-4048-AD17-6D6367F1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0983" y="2526030"/>
            <a:ext cx="947057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24A76472-11D9-4950-B6D9-C1E0287F1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8415" y="2553462"/>
            <a:ext cx="892193" cy="3451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11827"/>
                </a:solidFill>
                <a:latin typeface="Aptos"/>
                <a:ea typeface="Aptos"/>
                <a:cs typeface="Aptos"/>
              </a:rPr>
              <a:t>9.7%</a:t>
            </a:r>
            <a:endParaRPr sz="850"/>
          </a:p>
        </p:txBody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ADE1FDC3-B8D1-4D0F-BBF5-AD7DA6240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1389888"/>
            <a:ext cx="228600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CB7665D8-786F-4F74-85BF-0A71868C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1545336"/>
            <a:ext cx="20116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2E7D32"/>
                </a:solidFill>
                <a:latin typeface="Aptos Display"/>
                <a:ea typeface="Aptos Display"/>
                <a:cs typeface="Aptos Display"/>
              </a:rPr>
              <a:t>Risk Parity</a:t>
            </a:r>
            <a:endParaRPr sz="2100"/>
          </a:p>
        </p:txBody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AEEA4FD3-33DE-4F63-BABB-1451716A0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4968" y="1956816"/>
            <a:ext cx="206654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Winner</a:t>
            </a:r>
            <a:endParaRPr sz="750"/>
          </a:p>
        </p:txBody>
      </p:sp>
      <p:sp>
        <p:nvSpPr>
          <p:cNvPr id="64" name="Shape 62">
            <a:extLst xmlns:a="http://schemas.openxmlformats.org/drawingml/2006/main">
              <a:ext uri="{FF2B5EF4-FFF2-40B4-BE49-F238E27FC236}">
                <a16:creationId xmlns:a16="http://schemas.microsoft.com/office/drawing/2014/main" id="{EE4B04F6-9932-4F8B-906D-D3665E8E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2680" y="1389888"/>
            <a:ext cx="1417320" cy="96012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DF27FD81-8ED0-46B3-8FF0-E07815875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9840" y="1545336"/>
            <a:ext cx="11430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1F4E79"/>
                </a:solidFill>
                <a:latin typeface="Aptos Display"/>
                <a:ea typeface="Aptos Display"/>
                <a:cs typeface="Aptos Display"/>
              </a:rPr>
              <a:t>Equal</a:t>
            </a:r>
            <a:endParaRPr sz="2100"/>
          </a:p>
        </p:txBody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42915211-8FD7-4E02-B5CB-50153234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2408" y="1956816"/>
            <a:ext cx="119786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Alternative</a:t>
            </a:r>
            <a:endParaRPr sz="750"/>
          </a:p>
        </p:txBody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3D29F813-8443-475E-B068-6A750F6A6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456432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RESEARCH LESSON</a:t>
            </a:r>
            <a:endParaRPr sz="780"/>
          </a:p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1D620D8C-25A3-4C2D-ABD7-62E086F92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67328"/>
            <a:ext cx="1014984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The optimized portfolio was a strong historical fit, but weaker forward performance shows the cost of estimation error.</a:t>
            </a:r>
            <a:br/>
            <a:endParaRPr sz="124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Risk Parity did not require expected return forecasts and therefore preserved broader macro diversification.</a:t>
            </a:r>
            <a:br/>
            <a:endParaRPr sz="124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Equal Weight remained very competitive, supporting the view that the selected universe is economically coherent.</a:t>
            </a:r>
            <a:endParaRPr sz="1240"/>
          </a:p>
        </p:txBody>
      </p:sp>
      <p:sp>
        <p:nvSpPr>
          <p:cNvPr id="69" name="Text 67">
            <a:extLst xmlns:a="http://schemas.openxmlformats.org/drawingml/2006/main">
              <a:ext uri="{FF2B5EF4-FFF2-40B4-BE49-F238E27FC236}">
                <a16:creationId xmlns:a16="http://schemas.microsoft.com/office/drawing/2014/main" id="{79AC5846-0BFF-40C7-870A-417C8A07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65CE59B1-1706-4447-B473-7BDBCCEF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18</a:t>
            </a:r>
            <a:endParaRPr sz="680"/>
          </a:p>
        </p:txBody>
      </p:sp>
      <p:pic>
        <p:nvPicPr>
          <p:cNvPr id="1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bf5e389734085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7388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3139B670-35E6-47B7-BEB4-29C91B2C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Risk Parity preserves all four macro roles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9A3BC27-13C4-4B9D-A84A-971CB11E8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The final allocation retains every regime sleeve.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96B84CD2-2C5D-4F2C-87B3-30DB52CF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68B79283-BA5B-4700-92DC-25312817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25880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C8D2D04-6AEA-4709-BED7-B3810B56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1353312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Ticker</a:t>
            </a:r>
            <a:endParaRPr sz="9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05065683-AEDC-48A6-A90F-254661B1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6480" y="1325880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F30D43E-B696-40BC-8836-92890700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912" y="1353312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Portfolio role</a:t>
            </a:r>
            <a:endParaRPr sz="9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C55FF4CD-33B7-4727-9A13-91EBC7AB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1440" y="1325880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8BD400B-8EB2-443A-AA4B-00D8FE8A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8872" y="1353312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Weight</a:t>
            </a:r>
            <a:endParaRPr sz="9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E070C38-48E5-436C-9C14-8E6DA256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764792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27DA07-3D7F-4C8B-B997-CF8B0C572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1792224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IS3S.DE</a:t>
            </a:r>
            <a:endParaRPr sz="9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50A263CA-0291-4C83-9495-87C38F64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6480" y="1764792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1CA5AD6-3B65-4B8B-ADA1-438CCF22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912" y="1792224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Value equity / return engine</a:t>
            </a:r>
            <a:endParaRPr sz="9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6EA58029-CC13-44C5-9530-FD649194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1440" y="1764792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751A9ED-DBEA-45CE-8744-1C615EA06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8872" y="1792224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31.0%</a:t>
            </a:r>
            <a:endParaRPr sz="9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CF16237-B1FF-4FED-A88D-77F6630AE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203704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1A25081-969C-42F4-8323-E22E0385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231136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XDEB.DE</a:t>
            </a:r>
            <a:endParaRPr sz="9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AB7782A-3E6F-4848-BE6F-0102E35F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6480" y="2203704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A63A926-212B-4ECB-B96C-0D85B5668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912" y="2231136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Defensive global equity</a:t>
            </a:r>
            <a:endParaRPr sz="95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313DC4B-BFB6-4A51-B0D9-A51858D00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1440" y="2203704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9D687A1E-33F1-4789-A078-CBD6A0E0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8872" y="2231136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27.9%</a:t>
            </a:r>
            <a:endParaRPr sz="9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1CE7A979-F345-4DB9-8481-7155363D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642616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02211AC-CB37-44DE-9746-7FE70744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670048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LYTR.DE</a:t>
            </a:r>
            <a:endParaRPr sz="95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6C920EA3-DE83-4C82-A10B-FBA447D2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6480" y="2642616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48957BB-F75E-4F28-B91A-D0FB49CB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912" y="2670048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Commodity inflation hedge</a:t>
            </a:r>
            <a:endParaRPr sz="95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2668A9B9-F31B-4F51-B683-49D7249CE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1440" y="2642616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B50E5D52-02FA-44DE-ACDF-5376E0EE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8872" y="2670048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22.8%</a:t>
            </a:r>
            <a:endParaRPr sz="95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09A69CBB-A491-4C7E-A3B6-DBB46E82E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081528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31A15941-AEE9-40B9-9AB0-28891210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3108960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PHPM.MI</a:t>
            </a:r>
            <a:endParaRPr sz="95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AE3D64D6-8613-478F-A175-19CD5399A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6480" y="3081528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97C99A4-2517-46D6-AE69-0171E5DA2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912" y="3108960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Precious metals crisis hedge</a:t>
            </a:r>
            <a:endParaRPr sz="95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7B06E77B-9095-46AA-B127-59B7E260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1440" y="3081528"/>
            <a:ext cx="1584960" cy="4389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4F12625B-E62F-49B1-BD55-C9BB2842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8872" y="3108960"/>
            <a:ext cx="1530096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111827"/>
                </a:solidFill>
                <a:latin typeface="Aptos"/>
                <a:ea typeface="Aptos"/>
                <a:cs typeface="Aptos"/>
              </a:rPr>
              <a:t>18.3%</a:t>
            </a:r>
            <a:endParaRPr sz="9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A3189772-97B4-4CE1-88E1-162F84490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417320"/>
            <a:ext cx="640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>
                <a:solidFill>
                  <a:srgbClr val="111827"/>
                </a:solidFill>
              </a:rPr>
              <a:t>IS3S</a:t>
            </a:r>
            <a:endParaRPr sz="95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4DB21812-3F11-4911-933D-BEF8B61D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399032"/>
            <a:ext cx="3291840" cy="2011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7D32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6594FC52-1D83-4BCD-9C00-383AA9EF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8168" y="1408176"/>
            <a:ext cx="548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111827"/>
                </a:solidFill>
              </a:rPr>
              <a:t>31.0%</a:t>
            </a:r>
            <a:endParaRPr sz="88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5EAD5469-B4A8-4424-88A2-FFB1355D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130552"/>
            <a:ext cx="640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>
                <a:solidFill>
                  <a:srgbClr val="111827"/>
                </a:solidFill>
              </a:rPr>
              <a:t>XDEB</a:t>
            </a:r>
            <a:endParaRPr sz="95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FF9EAEB9-BB23-458B-8E33-A9F8E4EB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112264"/>
            <a:ext cx="2962656" cy="2011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4E79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D502080B-C67A-4869-9AD2-0D0FBC1E5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8168" y="2121408"/>
            <a:ext cx="548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111827"/>
                </a:solidFill>
              </a:rPr>
              <a:t>27.9%</a:t>
            </a:r>
            <a:endParaRPr sz="88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3AC03EB2-CFED-41B3-91A9-7A2B0EBE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843784"/>
            <a:ext cx="640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>
                <a:solidFill>
                  <a:srgbClr val="111827"/>
                </a:solidFill>
              </a:rPr>
              <a:t>LYTR</a:t>
            </a:r>
            <a:endParaRPr sz="95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38F8D94B-5DCE-4108-9D7C-D55E62358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825496"/>
            <a:ext cx="2421095" cy="2011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7D2E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937BAC24-0CD2-40D8-8891-7080A0BF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8168" y="2834640"/>
            <a:ext cx="548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111827"/>
                </a:solidFill>
              </a:rPr>
              <a:t>22.8%</a:t>
            </a:r>
            <a:endParaRPr sz="88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F47F808B-0634-4587-B519-128E3007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557016"/>
            <a:ext cx="640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>
                <a:solidFill>
                  <a:srgbClr val="111827"/>
                </a:solidFill>
              </a:rPr>
              <a:t>PHPM</a:t>
            </a:r>
            <a:endParaRPr sz="95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BE2F1E5A-9AB3-4904-9D33-3FF0DD7E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538728"/>
            <a:ext cx="1943247" cy="2011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860B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A294C4C6-2CD1-4236-A86B-C0C8E134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8168" y="3547872"/>
            <a:ext cx="548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111827"/>
                </a:solidFill>
              </a:rPr>
              <a:t>18.3%</a:t>
            </a:r>
            <a:endParaRPr sz="88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D6C29EE6-C2B0-4C2E-8115-617BE277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02336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WHY THIS IS COHERENT</a:t>
            </a:r>
            <a:endParaRPr sz="780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903B0F9E-5934-4435-A91C-32174031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325112"/>
            <a:ext cx="987552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Equity exposure is split between defensive and value factors.</a:t>
            </a:r>
            <a:br/>
            <a:endParaRPr sz="124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Real-asset exposure is split between broad commodities and precious metals.</a:t>
            </a:r>
            <a:br/>
            <a:endParaRPr sz="124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40">
                <a:solidFill>
                  <a:srgbClr val="111827"/>
                </a:solidFill>
              </a:rPr>
              <a:t>No single ETF dominates the capital allocation or the macro narrative.</a:t>
            </a:r>
            <a:endParaRPr sz="124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A3B8FE66-EB19-4889-A543-929393B7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CA69B468-BCBC-426D-A978-079BCCB8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19</a:t>
            </a:r>
            <a:endParaRPr sz="680"/>
          </a:p>
        </p:txBody>
      </p:sp>
      <p:pic>
        <p:nvPicPr>
          <p:cNvPr id="10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6a4e1e58694c72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050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3E8BB59-FAB4-4B57-AD93-90DD9134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Risk Parity fits an all-weather objective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E8E4F41-93EF-4A0F-9C8F-2AD307EE7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It distributes risk without forecasting which regime will win next.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4CBBDB4-6F72-4566-AA13-9DCDB34C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37D142C-BE6A-4803-818C-4C8EBB03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1F4E79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ED8FDAC-395C-469B-99BF-5EA16E85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1F4E79"/>
                </a:solidFill>
              </a:rPr>
              <a:t>No return forecast</a:t>
            </a:r>
            <a:endParaRPr sz="16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515FAC3-3809-4F8A-B524-7894C110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Uses risk estimates rather than expected-return forecasts.</a:t>
            </a:r>
            <a:endParaRPr sz="105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DD50BBD-CBE8-4C1B-AC5F-01DE47DB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50876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2E7D32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AE024BF-EDF4-413F-93C8-EA2FFC82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0992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E7D32"/>
                </a:solidFill>
              </a:rPr>
              <a:t>Balanced risk budget</a:t>
            </a:r>
            <a:endParaRPr sz="16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895DF17-D8AA-404E-A93B-0F355C3F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11226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Prevents one asset from dominating the portfolio’s behavior.</a:t>
            </a:r>
            <a:endParaRPr sz="10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87FE193-14B5-4B9F-B75F-3A60D8A4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C77D2E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AB2062F-E07A-4AC3-8110-533461FE0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C77D2E"/>
                </a:solidFill>
              </a:rPr>
              <a:t>Regime resilience</a:t>
            </a:r>
            <a:endParaRPr sz="16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E3BA22A-8BAA-41C6-9A0A-25205A42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Keeps exposure to equities, commodities, and precious metals.</a:t>
            </a:r>
            <a:endParaRPr sz="10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F73C2E71-1E0B-4219-A574-062E72B8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063240"/>
            <a:ext cx="489204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13970">
            <a:solidFill>
              <a:srgbClr val="5B4B8A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19C131B-F8A1-4ED7-94E4-32D98B92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264408"/>
            <a:ext cx="443484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5B4B8A"/>
                </a:solidFill>
              </a:rPr>
              <a:t>Lower estimation error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2DC8D30-5123-430F-855C-5B6EBBC3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666744"/>
            <a:ext cx="43434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5B6470"/>
                </a:solidFill>
              </a:rPr>
              <a:t>Less sensitive than mean-variance optimization to small data changes.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EEF1363-744F-4917-BEF7-11C1E803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93792"/>
            <a:ext cx="987552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102A43"/>
                </a:solidFill>
              </a:rPr>
              <a:t>Risk Parity is not the highest-return rule in every sample. Its value is reducing dependence on any single regime forecast or return estimate.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455234F-25F9-4A0A-A553-E17A87F6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43086BB-F703-4DF7-8851-C21EEA50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20</a:t>
            </a:r>
            <a:endParaRPr sz="680"/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4300ec90f64e33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2701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5B8E0040-A01B-4B37-B27C-A62D8912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Monte Carlo: method comparison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A97B645-C6B5-4A76-BB86-CF6F7445E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Multiple simulation engines confirm a positive central tendency but expose tail sensitivity.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6A9D9035-A06D-4F5C-BB36-7A56497D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1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03afa6ce84f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328683" y="1234440"/>
            <a:ext cx="7549874" cy="4983480"/>
          </a:xfrm>
          <a:prstGeom xmlns:a="http://schemas.openxmlformats.org/drawingml/2006/main" prst="rect">
            <a:avLst/>
          </a:prstGeom>
        </p:spPr>
      </p:pic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FD52E9FC-E1C9-401D-AA9C-8DD5A62C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C97E21A-649E-47D3-97DE-FE6EED24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21</a:t>
            </a:r>
            <a:endParaRPr sz="680"/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a6925bf75f43df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611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BCA6E940-66C8-4E29-A0F0-874A2E141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Monte Carlo summary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854675D-CDFE-469B-95C0-1F24363C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Expected returns are positive across methods; tail models are materially more conservative.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B83A27D-8E0D-4E05-BF2A-B8C59634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51F6FCB-6045-46B8-BB16-380ABA364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1451711-F955-4A8D-A879-544AEDBF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Method</a:t>
            </a:r>
            <a:endParaRPr sz="82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C718F8C-2060-41E6-B1DE-70F24A77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AEDF059-B909-46BF-BE23-400F533D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Expected Value</a:t>
            </a:r>
            <a:endParaRPr sz="82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1E65366-67B0-468E-B38A-538EBC76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FBB46E0-9501-4624-B5B9-7417AEC5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Expected Return</a:t>
            </a:r>
            <a:endParaRPr sz="82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DE07E74C-6127-4A09-81DF-7515965A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6E319E1-B718-4D0D-86AE-609CF443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95% VaR</a:t>
            </a:r>
            <a:endParaRPr sz="82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D64F99F2-2ED9-4131-B4CB-AB7E196BA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9007A15-8CCA-4B5D-8011-3D746816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Profit Prob</a:t>
            </a:r>
            <a:endParaRPr sz="82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A9CBEC0-B316-4F93-92C3-BA4944DC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9FD2259-9612-467B-AAAA-443936BB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Sharpe</a:t>
            </a:r>
            <a:endParaRPr sz="82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72C180B-521F-4F2F-9D75-5A57280E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13258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189FED8-1AB6-4F56-9C0A-6BD8179BA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13533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Max DD</a:t>
            </a:r>
            <a:endParaRPr sz="82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55873D4-358E-4930-8959-FE219E59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36F7EB8-20A4-4FC0-BE96-720C6E42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Historical Bootstrap</a:t>
            </a:r>
            <a:endParaRPr sz="82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CDE8650-441B-4A23-BE2E-4E60FBD1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6E196AB-168C-4727-ACE8-706FA282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$119.17</a:t>
            </a:r>
            <a:endParaRPr sz="82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E941A15-363F-4DEC-8053-C3FCC152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1104F34-8031-4795-8B5B-8097312B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+19.2%</a:t>
            </a:r>
            <a:endParaRPr sz="82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8F70D73-EE27-4535-B406-DAA86EFC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8CDCB69-E215-47B3-8C97-66834ACE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$98.60</a:t>
            </a:r>
            <a:endParaRPr sz="82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0E77BA05-7917-4C88-860E-CA1986D7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2655B54-A420-4975-9D74-CF28A39A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93.5%</a:t>
            </a:r>
            <a:endParaRPr sz="82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27F5B433-DCF4-4759-9665-FA27149F5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9BBB2EC5-D427-49F7-907D-8FD65599F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1.28</a:t>
            </a:r>
            <a:endParaRPr sz="82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EE0B9901-1A51-48FC-8B81-135FDB00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169926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1BDB1BC-0666-4466-A4EB-3EEC2E3F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172669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-25.8%</a:t>
            </a:r>
            <a:endParaRPr sz="82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95028612-16A1-4CA0-B1CC-F903592A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744B99E7-0F28-40B2-89B6-142E53EA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EWMA Volatility</a:t>
            </a:r>
            <a:endParaRPr sz="82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92D43673-300C-4808-8E9D-B11D140E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B4799248-76BF-4572-B2A0-C0DF4DAEA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$119.31</a:t>
            </a:r>
            <a:endParaRPr sz="82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07F39A8C-C0B6-4865-B4C8-2A940E2A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1BA03BE-3BF1-4D32-88AF-D3191ACD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+19.3%</a:t>
            </a:r>
            <a:endParaRPr sz="82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BB5FD559-97CA-474B-87C3-EC6B392E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7E68DF2F-C50B-4CC9-B238-285AC6E4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$102.45</a:t>
            </a:r>
            <a:endParaRPr sz="82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5F57E6A0-A3EE-4ECC-AB40-843EB6B9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25668B34-F3ED-498F-A109-CB7485B9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97.4%</a:t>
            </a:r>
            <a:endParaRPr sz="82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BCE21E60-0F94-4AF6-95A1-1D2BFCBC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93F7557B-FD94-4E7C-9905-0C9C35D3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1.64</a:t>
            </a:r>
            <a:endParaRPr sz="82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DFD92B08-FB28-4FA2-8CCF-9CFA06DC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207264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170CCB6D-0D23-44A8-9200-EE79C087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210007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-21.5%</a:t>
            </a:r>
            <a:endParaRPr sz="82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BF002171-ADA1-4923-821E-2B706344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A4525932-21A2-47CE-B2EE-D99056F74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GARCH(1,1)</a:t>
            </a:r>
            <a:endParaRPr sz="82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8DDF2E86-7AD9-4182-9C74-715B25BC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D215669F-3276-4BA3-9216-33A64E6A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$127.25</a:t>
            </a:r>
            <a:endParaRPr sz="82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E2A08C28-D545-4614-B57C-45431425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279E1A82-2681-473A-875D-EEE6B3B3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+27.2%</a:t>
            </a:r>
            <a:endParaRPr sz="82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2E8B3ED6-0E4B-4DFB-9077-DEA4E2D5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AF1EFD60-F3A0-4373-A11A-A1575238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$104.67</a:t>
            </a:r>
            <a:endParaRPr sz="82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AFC6C0CB-BE50-4A94-9536-972AB67A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7C86B224-579A-4CB9-9604-6C7F1B878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98.0%</a:t>
            </a:r>
            <a:endParaRPr sz="82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5A91BDD3-9C8B-4C92-A8EF-3AF93F0B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C390B673-E7F5-4D0E-8174-35015CDB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1.72</a:t>
            </a:r>
            <a:endParaRPr sz="82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FD2EE650-035C-4A91-8AF3-4E2DB761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244602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13E2071E-1CB3-46A2-986E-BAE13D4B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247345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-29.2%</a:t>
            </a:r>
            <a:endParaRPr sz="820"/>
          </a:p>
        </p:txBody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5D35D114-3167-443F-9C7F-E5D179B98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50E8E167-DF91-4B46-8D95-567A2432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t-Distribution</a:t>
            </a:r>
            <a:endParaRPr sz="82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072FAFEB-3E3A-4BE0-87A7-197FB722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591EF21B-61FE-4F36-9456-73EF5A6F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$118.97</a:t>
            </a:r>
            <a:endParaRPr sz="820"/>
          </a:p>
        </p:txBody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D8C076A9-6B19-4007-90C2-65AC5EFC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651B38B3-3930-4A34-8777-55D202B13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+19.0%</a:t>
            </a:r>
            <a:endParaRPr sz="820"/>
          </a:p>
        </p:txBody>
      </p:sp>
      <p:sp>
        <p:nvSpPr>
          <p:cNvPr id="67" name="Shape 65">
            <a:extLst xmlns:a="http://schemas.openxmlformats.org/drawingml/2006/main">
              <a:ext uri="{FF2B5EF4-FFF2-40B4-BE49-F238E27FC236}">
                <a16:creationId xmlns:a16="http://schemas.microsoft.com/office/drawing/2014/main" id="{5D49749B-D060-47C5-8B96-2DDA5C14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A1A68421-9C43-4793-8810-288AA12A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$89.20</a:t>
            </a:r>
            <a:endParaRPr sz="820"/>
          </a:p>
        </p:txBody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1ECF4520-B63B-4AA2-809F-B29FA479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B47AA222-2C2D-46FE-80DA-4E70EC6A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83.6%</a:t>
            </a:r>
            <a:endParaRPr sz="820"/>
          </a:p>
        </p:txBody>
      </p:sp>
      <p:sp>
        <p:nvSpPr>
          <p:cNvPr id="71" name="Shape 69">
            <a:extLst xmlns:a="http://schemas.openxmlformats.org/drawingml/2006/main">
              <a:ext uri="{FF2B5EF4-FFF2-40B4-BE49-F238E27FC236}">
                <a16:creationId xmlns:a16="http://schemas.microsoft.com/office/drawing/2014/main" id="{B3DF3C3F-6C8F-4073-8A2F-D90493A3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2" name="Text 70">
            <a:extLst xmlns:a="http://schemas.openxmlformats.org/drawingml/2006/main">
              <a:ext uri="{FF2B5EF4-FFF2-40B4-BE49-F238E27FC236}">
                <a16:creationId xmlns:a16="http://schemas.microsoft.com/office/drawing/2014/main" id="{460A909A-D072-46BC-A415-45B8E404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0.86</a:t>
            </a:r>
            <a:endParaRPr sz="820"/>
          </a:p>
        </p:txBody>
      </p:sp>
      <p:sp>
        <p:nvSpPr>
          <p:cNvPr id="73" name="Shape 71">
            <a:extLst xmlns:a="http://schemas.openxmlformats.org/drawingml/2006/main">
              <a:ext uri="{FF2B5EF4-FFF2-40B4-BE49-F238E27FC236}">
                <a16:creationId xmlns:a16="http://schemas.microsoft.com/office/drawing/2014/main" id="{62CB8AFD-92FC-4254-B115-FD1765F2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281940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4" name="Text 72">
            <a:extLst xmlns:a="http://schemas.openxmlformats.org/drawingml/2006/main">
              <a:ext uri="{FF2B5EF4-FFF2-40B4-BE49-F238E27FC236}">
                <a16:creationId xmlns:a16="http://schemas.microsoft.com/office/drawing/2014/main" id="{4327AECC-A93E-4543-A65D-82566A5E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284683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-53.7%</a:t>
            </a:r>
            <a:endParaRPr sz="820"/>
          </a:p>
        </p:txBody>
      </p:sp>
      <p:sp>
        <p:nvSpPr>
          <p:cNvPr id="75" name="Shape 73">
            <a:extLst xmlns:a="http://schemas.openxmlformats.org/drawingml/2006/main">
              <a:ext uri="{FF2B5EF4-FFF2-40B4-BE49-F238E27FC236}">
                <a16:creationId xmlns:a16="http://schemas.microsoft.com/office/drawing/2014/main" id="{E841789F-78D2-4661-B21D-3B0BEFAA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6" name="Text 74">
            <a:extLst xmlns:a="http://schemas.openxmlformats.org/drawingml/2006/main">
              <a:ext uri="{FF2B5EF4-FFF2-40B4-BE49-F238E27FC236}">
                <a16:creationId xmlns:a16="http://schemas.microsoft.com/office/drawing/2014/main" id="{1FBFE7A3-F595-4D41-B231-97D75851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Regime Switching</a:t>
            </a:r>
            <a:endParaRPr sz="820"/>
          </a:p>
        </p:txBody>
      </p:sp>
      <p:sp>
        <p:nvSpPr>
          <p:cNvPr id="77" name="Shape 75">
            <a:extLst xmlns:a="http://schemas.openxmlformats.org/drawingml/2006/main">
              <a:ext uri="{FF2B5EF4-FFF2-40B4-BE49-F238E27FC236}">
                <a16:creationId xmlns:a16="http://schemas.microsoft.com/office/drawing/2014/main" id="{FC12E79C-10B8-4935-8ACC-8BA5A4C0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1274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8" name="Text 76">
            <a:extLst xmlns:a="http://schemas.openxmlformats.org/drawingml/2006/main">
              <a:ext uri="{FF2B5EF4-FFF2-40B4-BE49-F238E27FC236}">
                <a16:creationId xmlns:a16="http://schemas.microsoft.com/office/drawing/2014/main" id="{58A4191A-300E-480F-A0C1-4CAF3506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8706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$115.75</a:t>
            </a:r>
            <a:endParaRPr sz="820"/>
          </a:p>
        </p:txBody>
      </p:sp>
      <p:sp>
        <p:nvSpPr>
          <p:cNvPr id="79" name="Shape 77">
            <a:extLst xmlns:a="http://schemas.openxmlformats.org/drawingml/2006/main">
              <a:ext uri="{FF2B5EF4-FFF2-40B4-BE49-F238E27FC236}">
                <a16:creationId xmlns:a16="http://schemas.microsoft.com/office/drawing/2014/main" id="{4633930D-CD8E-4D19-BF64-3FFC8AC2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1069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0" name="Text 78">
            <a:extLst xmlns:a="http://schemas.openxmlformats.org/drawingml/2006/main">
              <a:ext uri="{FF2B5EF4-FFF2-40B4-BE49-F238E27FC236}">
                <a16:creationId xmlns:a16="http://schemas.microsoft.com/office/drawing/2014/main" id="{8A1AF875-348E-4C13-8DC1-D13AB27F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501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+15.7%</a:t>
            </a:r>
            <a:endParaRPr sz="820"/>
          </a:p>
        </p:txBody>
      </p:sp>
      <p:sp>
        <p:nvSpPr>
          <p:cNvPr id="81" name="Shape 79">
            <a:extLst xmlns:a="http://schemas.openxmlformats.org/drawingml/2006/main">
              <a:ext uri="{FF2B5EF4-FFF2-40B4-BE49-F238E27FC236}">
                <a16:creationId xmlns:a16="http://schemas.microsoft.com/office/drawing/2014/main" id="{0396755A-585A-4211-97DD-851E7B0F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0863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2" name="Text 80">
            <a:extLst xmlns:a="http://schemas.openxmlformats.org/drawingml/2006/main">
              <a:ext uri="{FF2B5EF4-FFF2-40B4-BE49-F238E27FC236}">
                <a16:creationId xmlns:a16="http://schemas.microsoft.com/office/drawing/2014/main" id="{67B4D43B-F6C1-4AEB-8F8C-7EF411B7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8295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$86.07</a:t>
            </a:r>
            <a:endParaRPr sz="820"/>
          </a:p>
        </p:txBody>
      </p:sp>
      <p:sp>
        <p:nvSpPr>
          <p:cNvPr id="83" name="Shape 81">
            <a:extLst xmlns:a="http://schemas.openxmlformats.org/drawingml/2006/main">
              <a:ext uri="{FF2B5EF4-FFF2-40B4-BE49-F238E27FC236}">
                <a16:creationId xmlns:a16="http://schemas.microsoft.com/office/drawing/2014/main" id="{C526C1B0-25C7-4B15-ACA5-676894E4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0657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4" name="Text 82">
            <a:extLst xmlns:a="http://schemas.openxmlformats.org/drawingml/2006/main">
              <a:ext uri="{FF2B5EF4-FFF2-40B4-BE49-F238E27FC236}">
                <a16:creationId xmlns:a16="http://schemas.microsoft.com/office/drawing/2014/main" id="{2889DA8F-0D57-45B4-B85A-C0CC3A4E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089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80.2%</a:t>
            </a:r>
            <a:endParaRPr sz="820"/>
          </a:p>
        </p:txBody>
      </p:sp>
      <p:sp>
        <p:nvSpPr>
          <p:cNvPr id="85" name="Shape 83">
            <a:extLst xmlns:a="http://schemas.openxmlformats.org/drawingml/2006/main">
              <a:ext uri="{FF2B5EF4-FFF2-40B4-BE49-F238E27FC236}">
                <a16:creationId xmlns:a16="http://schemas.microsoft.com/office/drawing/2014/main" id="{216AF018-5336-4771-976D-908B51D9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451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6" name="Text 84">
            <a:extLst xmlns:a="http://schemas.openxmlformats.org/drawingml/2006/main">
              <a:ext uri="{FF2B5EF4-FFF2-40B4-BE49-F238E27FC236}">
                <a16:creationId xmlns:a16="http://schemas.microsoft.com/office/drawing/2014/main" id="{8EFA24A1-AC0C-4AB9-90D2-9CEDD823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83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0.74</a:t>
            </a:r>
            <a:endParaRPr sz="820"/>
          </a:p>
        </p:txBody>
      </p:sp>
      <p:sp>
        <p:nvSpPr>
          <p:cNvPr id="87" name="Shape 85">
            <a:extLst xmlns:a="http://schemas.openxmlformats.org/drawingml/2006/main">
              <a:ext uri="{FF2B5EF4-FFF2-40B4-BE49-F238E27FC236}">
                <a16:creationId xmlns:a16="http://schemas.microsoft.com/office/drawing/2014/main" id="{C952E3AA-79DD-435C-B88E-ED235EEA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0246" y="3192780"/>
            <a:ext cx="1619794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8" name="Text 86">
            <a:extLst xmlns:a="http://schemas.openxmlformats.org/drawingml/2006/main">
              <a:ext uri="{FF2B5EF4-FFF2-40B4-BE49-F238E27FC236}">
                <a16:creationId xmlns:a16="http://schemas.microsoft.com/office/drawing/2014/main" id="{E5E75416-B59E-4B0C-A092-3BEF81CE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7678" y="3220212"/>
            <a:ext cx="1564930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20">
                <a:solidFill>
                  <a:srgbClr val="111827"/>
                </a:solidFill>
                <a:latin typeface="Aptos"/>
                <a:ea typeface="Aptos"/>
                <a:cs typeface="Aptos"/>
              </a:rPr>
              <a:t>-51.3%</a:t>
            </a:r>
            <a:endParaRPr sz="820"/>
          </a:p>
        </p:txBody>
      </p:sp>
      <p:sp>
        <p:nvSpPr>
          <p:cNvPr id="89" name="Text 87">
            <a:extLst xmlns:a="http://schemas.openxmlformats.org/drawingml/2006/main">
              <a:ext uri="{FF2B5EF4-FFF2-40B4-BE49-F238E27FC236}">
                <a16:creationId xmlns:a16="http://schemas.microsoft.com/office/drawing/2014/main" id="{33C866A1-629B-4282-98CF-4DC80F4F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97764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IMPLICATION</a:t>
            </a:r>
            <a:endParaRPr sz="780"/>
          </a:p>
        </p:txBody>
      </p:sp>
      <p:sp>
        <p:nvSpPr>
          <p:cNvPr id="90" name="Text 88">
            <a:extLst xmlns:a="http://schemas.openxmlformats.org/drawingml/2006/main">
              <a:ext uri="{FF2B5EF4-FFF2-40B4-BE49-F238E27FC236}">
                <a16:creationId xmlns:a16="http://schemas.microsoft.com/office/drawing/2014/main" id="{3BF05EF6-CCC1-4E8C-A327-065E43787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279392"/>
            <a:ext cx="1005840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The central case is positive, but tail-aware and regime-switching models reduce the safety margin materially.</a:t>
            </a:r>
            <a:endParaRPr sz="122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The portfolio should be presented as all-weather and resilient—not risk-free.</a:t>
            </a:r>
            <a:endParaRPr sz="122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220">
                <a:solidFill>
                  <a:srgbClr val="111827"/>
                </a:solidFill>
              </a:rPr>
              <a:t>Stress testing remains part of the monthly governance process.</a:t>
            </a:r>
            <a:endParaRPr sz="1220"/>
          </a:p>
        </p:txBody>
      </p:sp>
      <p:sp>
        <p:nvSpPr>
          <p:cNvPr id="91" name="Text 89">
            <a:extLst xmlns:a="http://schemas.openxmlformats.org/drawingml/2006/main">
              <a:ext uri="{FF2B5EF4-FFF2-40B4-BE49-F238E27FC236}">
                <a16:creationId xmlns:a16="http://schemas.microsoft.com/office/drawing/2014/main" id="{3FB25262-4FB9-42DA-BB37-5368516D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92" name="Text 90">
            <a:extLst xmlns:a="http://schemas.openxmlformats.org/drawingml/2006/main">
              <a:ext uri="{FF2B5EF4-FFF2-40B4-BE49-F238E27FC236}">
                <a16:creationId xmlns:a16="http://schemas.microsoft.com/office/drawing/2014/main" id="{81FF8669-94B4-4C95-A4DC-85D02A6B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22</a:t>
            </a:r>
            <a:endParaRPr sz="680"/>
          </a:p>
        </p:txBody>
      </p:sp>
      <p:pic>
        <p:nvPicPr>
          <p:cNvPr id="18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0b96ede5a14eb6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26909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5D1BF70-53D2-4D86-A16F-97F3CD31E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Stress tests define the limits of all-weather protection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166268B-D058-4D06-805F-7D99F15E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Diversification can soften shocks; it cannot eliminate capital loss.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D460D0DE-BC5A-4E84-8053-EFAA8259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CEA24F03-F47E-4A0A-9627-3E55197CE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258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ACA2482-A008-4D06-907C-40BAEFB2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13533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Scenario</a:t>
            </a:r>
            <a:endParaRPr sz="83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8AB5C92-8669-42A0-8B47-1507A222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5440" y="13258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10D36AB-6E29-4A1D-B234-98B22C66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2872" y="13533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Expected Value</a:t>
            </a:r>
            <a:endParaRPr sz="83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AE218BA7-765C-41A7-A195-144B4341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7960" y="13258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DF14D17-CD1A-423C-B1AF-652C8902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5392" y="13533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Expected Return</a:t>
            </a:r>
            <a:endParaRPr sz="83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87F6945-7241-4A96-94E7-BC0FB466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0" y="13258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6AEB84F-92B9-4BB4-AD34-39362FC7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13533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95% VaR</a:t>
            </a:r>
            <a:endParaRPr sz="83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738B8AF-52DC-4A87-B3C1-7ECE011C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3258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6EFA81D-3138-4009-B511-6A53EA34C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0432" y="13533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Profit Prob</a:t>
            </a:r>
            <a:endParaRPr sz="83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E3589057-7DFC-4C3C-BBAE-E246F8E3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5520" y="13258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06E66494-6A6B-47B2-92D9-AFD7C3E5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2952" y="13533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Sharpe</a:t>
            </a:r>
            <a:endParaRPr sz="83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B99191FB-BA19-4F0E-8EB5-CFFBF178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9926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655EDC8-4D3F-41F7-9CC5-68E8FECBD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172669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Base Case</a:t>
            </a:r>
            <a:endParaRPr sz="83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B170FF80-4515-418A-881B-E5DC585A2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5440" y="169926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C23059C-FCF5-4484-AAAE-F3E1FF65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2872" y="172669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$119.01</a:t>
            </a:r>
            <a:endParaRPr sz="83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7BF0C2A3-387A-4195-809C-B04F29E3C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7960" y="169926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66555C1-A029-4F72-9969-6BE38B1F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5392" y="172669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19.0%</a:t>
            </a:r>
            <a:endParaRPr sz="83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E503589-1EDB-45DF-98A1-CBFB46FA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0" y="169926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7F33D4F-025B-46CF-8B96-29ECC47A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172669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$98.66</a:t>
            </a:r>
            <a:endParaRPr sz="83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2A286D3E-A611-4C3F-995C-2DD937C8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69926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5FDEB2B-ECD1-4E5F-819B-A37C0B3F9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0432" y="172669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93.6%</a:t>
            </a:r>
            <a:endParaRPr sz="83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E3308934-0AC8-45B6-A71B-935BFDF8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5520" y="169926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68C1A23-6554-4E1C-A46F-74A94FBDC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2952" y="172669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1.29</a:t>
            </a:r>
            <a:endParaRPr sz="83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1F83FB72-C742-4288-A111-90DB0D39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07264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5D0E7A36-DA79-48EE-9D2C-2D18D9B2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10007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2008 Financial Crisis</a:t>
            </a:r>
            <a:endParaRPr sz="83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792DFD10-C812-4EF3-8FB2-BB5E8B38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5440" y="207264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8925AD29-DE6E-46B8-A465-2E2B2B3F3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2872" y="210007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$102.59</a:t>
            </a:r>
            <a:endParaRPr sz="83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1A25AD3D-3BAD-4B2F-961C-83659FC9B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7960" y="207264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E479DFD4-94DC-43E7-9110-66E0EF64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5392" y="210007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2.6%</a:t>
            </a:r>
            <a:endParaRPr sz="83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2BAF9CEC-6227-4ECD-9CC6-1D0F4FC8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0" y="207264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1E430993-9288-4CA7-A7F1-1AA52445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210007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$54.52</a:t>
            </a:r>
            <a:endParaRPr sz="83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DE092485-184B-4323-8E85-7F3812C4D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7264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7E98E122-B44D-45ED-83A9-5FE620BAB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0432" y="210007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47.7%</a:t>
            </a:r>
            <a:endParaRPr sz="83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1E3DBB73-4B57-4744-A234-1A8851871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5520" y="207264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4761C1FE-4F8D-4BEE-ABBD-2878242C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2952" y="210007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0.02</a:t>
            </a:r>
            <a:endParaRPr sz="83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BCE5745D-83A6-4EAA-9AC2-D012C4360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44602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CFA9AD0C-B2BA-44D0-9E7F-21182527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47345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COVID-19 Crash</a:t>
            </a:r>
            <a:endParaRPr sz="83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7F9FC1EA-4A2D-49F8-96F9-2B97E6F8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5440" y="244602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DB444852-35C7-46A6-9111-3C250910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2872" y="247345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$106.97</a:t>
            </a:r>
            <a:endParaRPr sz="83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57C5018B-2BCA-4653-B3F4-647FFABA5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7960" y="244602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97A88AEC-460F-4EE3-9F02-76F6F756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5392" y="247345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7.0%</a:t>
            </a:r>
            <a:endParaRPr sz="830"/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60C73F2B-EE42-41EA-8086-C58FF550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0" y="244602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411F4E71-D4D5-4F6C-B083-1BB46FCC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247345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$65.10</a:t>
            </a:r>
            <a:endParaRPr sz="830"/>
          </a:p>
        </p:txBody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07161B2E-FD87-4DDA-B77C-9D3DB25B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44602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A9728D39-66A0-4C7D-917F-D80B3BD8C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0432" y="247345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54.5%</a:t>
            </a:r>
            <a:endParaRPr sz="83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CC065E35-778B-4239-B41E-106CA475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5520" y="244602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7B6F1D07-DFBC-4298-8A16-33253A04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2952" y="247345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0.17</a:t>
            </a:r>
            <a:endParaRPr sz="830"/>
          </a:p>
        </p:txBody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75CAF130-7268-4913-ABD4-DCFCA4EB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81940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E2D9CAEA-D59A-48AD-A2C7-B0F469F9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84683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Dot-com Bubble</a:t>
            </a:r>
            <a:endParaRPr sz="830"/>
          </a:p>
        </p:txBody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EA3D8A15-1725-44C5-8AFF-690C731BF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5440" y="281940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C7C0F164-1D57-474A-806B-7467766F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2872" y="284683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$111.27</a:t>
            </a:r>
            <a:endParaRPr sz="830"/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F9A3E0AC-A597-4FAD-9416-33DE8373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7960" y="281940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D389B2D3-F3FA-48ED-9843-6FAC0A8A3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5392" y="284683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11.3%</a:t>
            </a:r>
            <a:endParaRPr sz="830"/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086381B8-86BD-4930-B12E-E532161D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0" y="281940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739E43D7-0348-47E1-B2D1-3594C5CE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284683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$74.37</a:t>
            </a:r>
            <a:endParaRPr sz="830"/>
          </a:p>
        </p:txBody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8D57E10B-3B59-4B74-B11F-2A0A54AE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1940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A1D88D00-71D0-4210-B8BC-3BA7C70D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0432" y="284683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64.2%</a:t>
            </a:r>
            <a:endParaRPr sz="830"/>
          </a:p>
        </p:txBody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1F80C4BB-3927-417A-8775-6052062E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5520" y="281940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9CBEA712-54C7-4992-A854-48A713D52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2952" y="284683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0.37</a:t>
            </a:r>
            <a:endParaRPr sz="830"/>
          </a:p>
        </p:txBody>
      </p:sp>
      <p:sp>
        <p:nvSpPr>
          <p:cNvPr id="65" name="Shape 63">
            <a:extLst xmlns:a="http://schemas.openxmlformats.org/drawingml/2006/main">
              <a:ext uri="{FF2B5EF4-FFF2-40B4-BE49-F238E27FC236}">
                <a16:creationId xmlns:a16="http://schemas.microsoft.com/office/drawing/2014/main" id="{A63FAE5A-3D19-4255-97CC-0EDBCC4E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927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76A37B62-EB23-478E-9680-690FAA13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2202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Inflation Shock</a:t>
            </a:r>
            <a:endParaRPr sz="830"/>
          </a:p>
        </p:txBody>
      </p:sp>
      <p:sp>
        <p:nvSpPr>
          <p:cNvPr id="67" name="Shape 65">
            <a:extLst xmlns:a="http://schemas.openxmlformats.org/drawingml/2006/main">
              <a:ext uri="{FF2B5EF4-FFF2-40B4-BE49-F238E27FC236}">
                <a16:creationId xmlns:a16="http://schemas.microsoft.com/office/drawing/2014/main" id="{12288D55-3A15-4DB9-B502-72D197F2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5440" y="31927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8" name="Text 66">
            <a:extLst xmlns:a="http://schemas.openxmlformats.org/drawingml/2006/main">
              <a:ext uri="{FF2B5EF4-FFF2-40B4-BE49-F238E27FC236}">
                <a16:creationId xmlns:a16="http://schemas.microsoft.com/office/drawing/2014/main" id="{4AFF5C27-E6C6-4D04-BDFE-EEB3A6087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2872" y="32202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$115.00</a:t>
            </a:r>
            <a:endParaRPr sz="830"/>
          </a:p>
        </p:txBody>
      </p:sp>
      <p:sp>
        <p:nvSpPr>
          <p:cNvPr id="69" name="Shape 67">
            <a:extLst xmlns:a="http://schemas.openxmlformats.org/drawingml/2006/main">
              <a:ext uri="{FF2B5EF4-FFF2-40B4-BE49-F238E27FC236}">
                <a16:creationId xmlns:a16="http://schemas.microsoft.com/office/drawing/2014/main" id="{39DE939D-6E32-4FE9-8FA0-22A45D3D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7960" y="31927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0" name="Text 68">
            <a:extLst xmlns:a="http://schemas.openxmlformats.org/drawingml/2006/main">
              <a:ext uri="{FF2B5EF4-FFF2-40B4-BE49-F238E27FC236}">
                <a16:creationId xmlns:a16="http://schemas.microsoft.com/office/drawing/2014/main" id="{815ECED3-3C88-4DBD-8A5B-212C6FC5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5392" y="32202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15.0%</a:t>
            </a:r>
            <a:endParaRPr sz="830"/>
          </a:p>
        </p:txBody>
      </p:sp>
      <p:sp>
        <p:nvSpPr>
          <p:cNvPr id="71" name="Shape 69">
            <a:extLst xmlns:a="http://schemas.openxmlformats.org/drawingml/2006/main">
              <a:ext uri="{FF2B5EF4-FFF2-40B4-BE49-F238E27FC236}">
                <a16:creationId xmlns:a16="http://schemas.microsoft.com/office/drawing/2014/main" id="{F82BAB3C-2FEA-42BA-AB07-BE384CBB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0" y="31927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2" name="Text 70">
            <a:extLst xmlns:a="http://schemas.openxmlformats.org/drawingml/2006/main">
              <a:ext uri="{FF2B5EF4-FFF2-40B4-BE49-F238E27FC236}">
                <a16:creationId xmlns:a16="http://schemas.microsoft.com/office/drawing/2014/main" id="{D24895FE-CAC7-48D8-BE18-C66FA560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32202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$86.02</a:t>
            </a:r>
            <a:endParaRPr sz="830"/>
          </a:p>
        </p:txBody>
      </p:sp>
      <p:sp>
        <p:nvSpPr>
          <p:cNvPr id="73" name="Shape 71">
            <a:extLst xmlns:a="http://schemas.openxmlformats.org/drawingml/2006/main">
              <a:ext uri="{FF2B5EF4-FFF2-40B4-BE49-F238E27FC236}">
                <a16:creationId xmlns:a16="http://schemas.microsoft.com/office/drawing/2014/main" id="{A4F6D932-BFD2-43BD-953A-A9540A283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1927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4" name="Text 72">
            <a:extLst xmlns:a="http://schemas.openxmlformats.org/drawingml/2006/main">
              <a:ext uri="{FF2B5EF4-FFF2-40B4-BE49-F238E27FC236}">
                <a16:creationId xmlns:a16="http://schemas.microsoft.com/office/drawing/2014/main" id="{3C0F33B2-03C7-4410-AC5F-4D06A559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0432" y="32202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76.9%</a:t>
            </a:r>
            <a:endParaRPr sz="830"/>
          </a:p>
        </p:txBody>
      </p:sp>
      <p:sp>
        <p:nvSpPr>
          <p:cNvPr id="75" name="Shape 73">
            <a:extLst xmlns:a="http://schemas.openxmlformats.org/drawingml/2006/main">
              <a:ext uri="{FF2B5EF4-FFF2-40B4-BE49-F238E27FC236}">
                <a16:creationId xmlns:a16="http://schemas.microsoft.com/office/drawing/2014/main" id="{8D9279AC-97F8-4852-A59F-8F87F53A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5520" y="3192780"/>
            <a:ext cx="1112520" cy="3733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6" name="Text 74">
            <a:extLst xmlns:a="http://schemas.openxmlformats.org/drawingml/2006/main">
              <a:ext uri="{FF2B5EF4-FFF2-40B4-BE49-F238E27FC236}">
                <a16:creationId xmlns:a16="http://schemas.microsoft.com/office/drawing/2014/main" id="{47A6F346-2C21-4AC8-9B32-719BB0DA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2952" y="3220212"/>
            <a:ext cx="1057656" cy="3185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111827"/>
                </a:solidFill>
                <a:latin typeface="Aptos"/>
                <a:ea typeface="Aptos"/>
                <a:cs typeface="Aptos"/>
              </a:rPr>
              <a:t>0.66</a:t>
            </a:r>
            <a:endParaRPr sz="830"/>
          </a:p>
        </p:txBody>
      </p:sp>
      <p:sp>
        <p:nvSpPr>
          <p:cNvPr id="77" name="Shape 75">
            <a:extLst xmlns:a="http://schemas.openxmlformats.org/drawingml/2006/main">
              <a:ext uri="{FF2B5EF4-FFF2-40B4-BE49-F238E27FC236}">
                <a16:creationId xmlns:a16="http://schemas.microsoft.com/office/drawing/2014/main" id="{712E1793-B8F9-4DE7-8763-EF5C96DF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1417320"/>
            <a:ext cx="201168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8" name="Text 76">
            <a:extLst xmlns:a="http://schemas.openxmlformats.org/drawingml/2006/main">
              <a:ext uri="{FF2B5EF4-FFF2-40B4-BE49-F238E27FC236}">
                <a16:creationId xmlns:a16="http://schemas.microsoft.com/office/drawing/2014/main" id="{9172ACF0-BEC9-498E-A65D-5DB3FB44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1572768"/>
            <a:ext cx="17373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2E7D32"/>
                </a:solidFill>
                <a:latin typeface="Aptos Display"/>
                <a:ea typeface="Aptos Display"/>
                <a:cs typeface="Aptos Display"/>
              </a:rPr>
              <a:t>93.6%</a:t>
            </a:r>
            <a:endParaRPr sz="2100"/>
          </a:p>
        </p:txBody>
      </p:sp>
      <p:sp>
        <p:nvSpPr>
          <p:cNvPr id="79" name="Text 77">
            <a:extLst xmlns:a="http://schemas.openxmlformats.org/drawingml/2006/main">
              <a:ext uri="{FF2B5EF4-FFF2-40B4-BE49-F238E27FC236}">
                <a16:creationId xmlns:a16="http://schemas.microsoft.com/office/drawing/2014/main" id="{7C91A751-1E3B-4866-BB3F-FDCED2FA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4968" y="1984248"/>
            <a:ext cx="179222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Base profit probability</a:t>
            </a:r>
            <a:endParaRPr sz="750"/>
          </a:p>
        </p:txBody>
      </p:sp>
      <p:sp>
        <p:nvSpPr>
          <p:cNvPr id="80" name="Shape 78">
            <a:extLst xmlns:a="http://schemas.openxmlformats.org/drawingml/2006/main">
              <a:ext uri="{FF2B5EF4-FFF2-40B4-BE49-F238E27FC236}">
                <a16:creationId xmlns:a16="http://schemas.microsoft.com/office/drawing/2014/main" id="{0C09D7D0-44A3-4624-9388-74C8FD58F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417320"/>
            <a:ext cx="201168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889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1" name="Text 79">
            <a:extLst xmlns:a="http://schemas.openxmlformats.org/drawingml/2006/main">
              <a:ext uri="{FF2B5EF4-FFF2-40B4-BE49-F238E27FC236}">
                <a16:creationId xmlns:a16="http://schemas.microsoft.com/office/drawing/2014/main" id="{40C249F1-C313-4290-A5AC-98593C09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0" y="1572768"/>
            <a:ext cx="17373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100" b="1">
                <a:solidFill>
                  <a:srgbClr val="B00020"/>
                </a:solidFill>
                <a:latin typeface="Aptos Display"/>
                <a:ea typeface="Aptos Display"/>
                <a:cs typeface="Aptos Display"/>
              </a:rPr>
              <a:t>47.7%</a:t>
            </a:r>
            <a:endParaRPr sz="2100"/>
          </a:p>
        </p:txBody>
      </p:sp>
      <p:sp>
        <p:nvSpPr>
          <p:cNvPr id="82" name="Text 80">
            <a:extLst xmlns:a="http://schemas.openxmlformats.org/drawingml/2006/main">
              <a:ext uri="{FF2B5EF4-FFF2-40B4-BE49-F238E27FC236}">
                <a16:creationId xmlns:a16="http://schemas.microsoft.com/office/drawing/2014/main" id="{4E1A63BA-1A13-49D5-80D8-0F0807EC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9528" y="1984248"/>
            <a:ext cx="179222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>
                <a:solidFill>
                  <a:srgbClr val="5B6470"/>
                </a:solidFill>
              </a:rPr>
              <a:t>2008 stress profit probability</a:t>
            </a:r>
            <a:endParaRPr sz="750"/>
          </a:p>
        </p:txBody>
      </p:sp>
      <p:sp>
        <p:nvSpPr>
          <p:cNvPr id="83" name="Text 81">
            <a:extLst xmlns:a="http://schemas.openxmlformats.org/drawingml/2006/main">
              <a:ext uri="{FF2B5EF4-FFF2-40B4-BE49-F238E27FC236}">
                <a16:creationId xmlns:a16="http://schemas.microsoft.com/office/drawing/2014/main" id="{BE1A0406-E242-41B7-9ED6-64BB6147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2907792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C77D2E"/>
                </a:solidFill>
              </a:rPr>
              <a:t>RISK POLICY</a:t>
            </a:r>
            <a:endParaRPr sz="780"/>
          </a:p>
        </p:txBody>
      </p:sp>
      <p:sp>
        <p:nvSpPr>
          <p:cNvPr id="84" name="Text 82">
            <a:extLst xmlns:a="http://schemas.openxmlformats.org/drawingml/2006/main">
              <a:ext uri="{FF2B5EF4-FFF2-40B4-BE49-F238E27FC236}">
                <a16:creationId xmlns:a16="http://schemas.microsoft.com/office/drawing/2014/main" id="{E5191C71-B42A-4D5C-96D8-E7A608F6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3200400"/>
            <a:ext cx="3840480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070">
                <a:solidFill>
                  <a:srgbClr val="111827"/>
                </a:solidFill>
              </a:rPr>
              <a:t>Stress tests justify position sizing and rebalancing discipline.</a:t>
            </a:r>
            <a:br/>
            <a:endParaRPr sz="107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070">
                <a:solidFill>
                  <a:srgbClr val="111827"/>
                </a:solidFill>
              </a:rPr>
              <a:t>A severe liquidity event can still dominate diversification benefits temporarily.</a:t>
            </a:r>
            <a:br/>
            <a:endParaRPr sz="107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070">
                <a:solidFill>
                  <a:srgbClr val="111827"/>
                </a:solidFill>
              </a:rPr>
              <a:t>The role of PHPM and LYTR is protection against specific shocks, not guaranteed positive returns.</a:t>
            </a:r>
            <a:endParaRPr sz="1070"/>
          </a:p>
        </p:txBody>
      </p:sp>
      <p:sp>
        <p:nvSpPr>
          <p:cNvPr id="85" name="Text 83">
            <a:extLst xmlns:a="http://schemas.openxmlformats.org/drawingml/2006/main">
              <a:ext uri="{FF2B5EF4-FFF2-40B4-BE49-F238E27FC236}">
                <a16:creationId xmlns:a16="http://schemas.microsoft.com/office/drawing/2014/main" id="{AF21D74F-0CF7-40DD-A433-71AA4D4E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86" name="Text 84">
            <a:extLst xmlns:a="http://schemas.openxmlformats.org/drawingml/2006/main">
              <a:ext uri="{FF2B5EF4-FFF2-40B4-BE49-F238E27FC236}">
                <a16:creationId xmlns:a16="http://schemas.microsoft.com/office/drawing/2014/main" id="{7635CDCC-35A7-402F-BE77-37EFCB1A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23</a:t>
            </a:r>
            <a:endParaRPr sz="680"/>
          </a:p>
        </p:txBody>
      </p:sp>
      <p:pic>
        <p:nvPicPr>
          <p:cNvPr id="1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2135ea391b4e04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3164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2832692A-833A-45FE-8B2B-55AF6553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Monte Carlo: simulated paths and distribution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22F669B-7326-43CA-8777-CAEADBB55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The distribution is positively skewed in the central simulation, with explicit VaR and CVaR monitoring.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3C7A33F7-53A9-421D-A77A-C7BF114D7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1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8a060d324042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756926" y="1234440"/>
            <a:ext cx="6693387" cy="4983480"/>
          </a:xfrm>
          <a:prstGeom xmlns:a="http://schemas.openxmlformats.org/drawingml/2006/main" prst="rect">
            <a:avLst/>
          </a:prstGeom>
        </p:spPr>
      </p:pic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546D897E-7EBE-4919-A48C-70CD87991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498AF2D9-36F3-4F89-A5C8-5883868C4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24</a:t>
            </a:r>
            <a:endParaRPr sz="680"/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7fd51044514f76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5723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9B4006A-A632-4C24-A08D-9AD17E2C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Implementation policy: Research · Rebalance · Resilience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274945E-A198-4F81-984E-2F4B1183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Turn the all-weather concept into a repeatable monthly service.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9AFFB0D-AA14-4D3C-8571-86F60248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21235F6-E202-4948-B87E-C19244BF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84BF203-231B-4975-9192-5BC5E1DA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Rule</a:t>
            </a:r>
            <a:endParaRPr sz="86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86205C4-AF95-4480-89C8-FC0BF403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3258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A45C56A-0E70-4095-8DEE-C0B5DA38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3533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Policy</a:t>
            </a:r>
            <a:endParaRPr sz="86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D52BC1C-BCA1-4826-A2FA-5D4BC100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F3BE0AD-EC87-4C54-B657-08B5A2C8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Universe</a:t>
            </a:r>
            <a:endParaRPr sz="86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AB6BEE4-879E-4999-84EC-B5857858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179070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92A3231-3DE0-4CA5-B1F5-58D21F5C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181813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Remain confined to XDEB, IS3S, PHPM, LYTR unless a new instrument forms a distinct behavior cluster.</a:t>
            </a:r>
            <a:endParaRPr sz="86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B172389-D7C0-46B2-AD18-958EDB00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E0F7793-B186-42D1-A438-8F937774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Default allocation</a:t>
            </a:r>
            <a:endParaRPr sz="86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AA6755E-2466-442F-9778-6FA5A097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25552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AD1D80E-77A6-4100-8129-827B8982D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28295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Risk Parity; Equal Weight remains the benchmark and fallback allocation.</a:t>
            </a:r>
            <a:endParaRPr sz="86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37A6F54C-497E-41FE-880A-48BF9312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703DF6-9D4B-475B-8412-431ABBD4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Rebalancing</a:t>
            </a:r>
            <a:endParaRPr sz="86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8A64284-B8C9-4C10-A4C3-17A26256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272034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2F15B40-C7FA-4629-A0FB-F9E9EF1C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274777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Monthly review; rebalance when weights or risk exposures drift materially from policy.</a:t>
            </a:r>
            <a:endParaRPr sz="86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A5AB5711-84E6-425B-8148-3B2E07B6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313BBD1-B61A-43AA-B00D-AC0F5AD9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Risk monitoring</a:t>
            </a:r>
            <a:endParaRPr sz="86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06CBF6B2-DF6F-4837-A1A4-5B9282CF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18516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A57AC25-B21C-407F-B480-879B96EF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21259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Track volatility, drawdown, beta, VaR, CVaR, and correlation shifts.</a:t>
            </a:r>
            <a:endParaRPr sz="86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713E58A-A04F-4451-AE6B-45A2044E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B73996E-14FA-4A61-9E9F-870F5348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Optimizer use</a:t>
            </a:r>
            <a:endParaRPr sz="86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51430D81-6D1D-4A65-AB84-40FFBD0B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620" y="3649980"/>
            <a:ext cx="5463540" cy="4648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D7583FD-A962-4DBC-AF85-CAE14DE9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1052" y="3677412"/>
            <a:ext cx="5408676" cy="4099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>
                <a:solidFill>
                  <a:srgbClr val="111827"/>
                </a:solidFill>
                <a:latin typeface="Aptos"/>
                <a:ea typeface="Aptos"/>
                <a:cs typeface="Aptos"/>
              </a:rPr>
              <a:t>Use unconstrained mean-variance optimization diagnostically; avoid using it directly without constraints.</a:t>
            </a:r>
            <a:endParaRPr sz="86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6F2C539-8806-43EE-B138-ABBE03E7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882896"/>
            <a:ext cx="941832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02A43"/>
                </a:solidFill>
              </a:rPr>
              <a:t>Rebalancing is not trading. Rebalancing is risk management.</a:t>
            </a:r>
            <a:endParaRPr sz="16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392C7FA-4A7F-4DBD-BDFF-8E015B7A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2CACF4A-F1A4-434B-8EF8-1DA64DB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25</a:t>
            </a:r>
            <a:endParaRPr sz="680"/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92e4abab04cfa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0459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67058D6-0F0F-4BF2-8550-C83C2F78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All-weather still requires active governance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DEC1EBD-2E4B-4119-8650-23859C30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A diversified regime framework remains a research process—not a promise.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F7B31AC-95E7-4BF2-AA4A-D5C05F907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8CE0ED3-25BE-47A0-989D-50293155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B00020"/>
                </a:solidFill>
              </a:rPr>
              <a:t>LIMITATIONS</a:t>
            </a:r>
            <a:endParaRPr sz="7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BAF31CC-2E6D-45E9-919B-E9FB0F07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Backtests are sample-dependent and sensitive to ETF history length.</a:t>
            </a:r>
            <a:br/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Yahoo Finance data can contain missing values, currency effects, and corporate-action adjustments.</a:t>
            </a:r>
            <a:br/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Monte Carlo output depends heavily on the assumed distribution and volatility model.</a:t>
            </a:r>
            <a:br/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The portfolio has no bond sleeve, so defensive behavior comes from diversification rather than duration.</a:t>
            </a:r>
            <a:endParaRPr sz="11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F6509ED-7254-489E-8878-F128891D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2E7D32"/>
                </a:solidFill>
              </a:rPr>
              <a:t>NEXT RESEARCH</a:t>
            </a:r>
            <a:endParaRPr sz="78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9898B48-08C4-44C3-BEB4-EF89E017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Run rolling walk-forward tests with fixed estimation windows.</a:t>
            </a:r>
            <a:br/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Test constrained optimization against Risk Parity and Equal Weight.</a:t>
            </a:r>
            <a:br/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Add regime diagnostics: inflation trend, real yields, credit spreads, and equity breadth.</a:t>
            </a:r>
            <a:br/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Create a monthly factsheet with targets, realized risk, and drift from allocation policy.</a:t>
            </a:r>
            <a:endParaRPr sz="116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7027A53-0494-4B85-8072-271834B5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74920"/>
            <a:ext cx="102412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20" b="1">
                <a:solidFill>
                  <a:srgbClr val="102A43"/>
                </a:solidFill>
              </a:rPr>
              <a:t>The defensible claim is robustness across tested regimes—not that the portfolio always wins.</a:t>
            </a:r>
            <a:endParaRPr sz="14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BB98A60-D301-459A-A98F-B4BD3483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Yahoo Finance data  |  Monthly rebalance</a:t>
            </a:r>
            <a:endParaRPr sz="68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B675A19-EC5F-48E2-B3B4-3D915ED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26</a:t>
            </a:r>
            <a:endParaRPr sz="680"/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f8df69277d440e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0893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67058D6-0F0F-4BF2-8550-C83C2F78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Appendix A | Product structure terms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DEC1EBD-2E4B-4119-8650-23859C30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Definitions of the instruments and implementation structures used in the portfolio.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F7B31AC-95E7-4BF2-AA4A-D5C05F907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8CE0ED3-25BE-47A0-989D-50293155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B00020"/>
                </a:solidFill>
              </a:rPr>
              <a:t>TRADED PRODUCTS</a:t>
            </a:r>
            <a:endParaRPr sz="7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BAF31CC-2E6D-45E9-919B-E9FB0F07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ETF — Exchange-traded fund holding a portfolio of assets or instruments.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ETC — Exchange-traded commodity product; legally distinct from a UCITS fund.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UCITS — EU framework governing eligible collective investment funds.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Benchmark — Reference index used to define or evaluate an investment strategy.</a:t>
            </a:r>
            <a:endParaRPr sz="11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F6509ED-7254-489E-8878-F128891D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2E7D32"/>
                </a:solidFill>
              </a:rPr>
              <a:t>IMPLEMENTATION</a:t>
            </a:r>
            <a:endParaRPr sz="78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9898B48-08C4-44C3-BEB4-EF89E017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Physical replication — Direct ownership of the underlying assets or representative sample.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Synthetic replication — Index exposure obtained through a derivative contract.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Accumulating share class — Reinvests distributable income rather than paying it out.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TER — Annual operating expenses expressed as a percentage of fund assets.</a:t>
            </a:r>
            <a:endParaRPr sz="116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7027A53-0494-4B85-8072-271834B5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74920"/>
            <a:ext cx="102412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20" b="1">
                <a:solidFill>
                  <a:srgbClr val="102A43"/>
                </a:solidFill>
              </a:rPr>
              <a:t>Product structure and investment behavior are related—but they are not interchangeable.</a:t>
            </a:r>
            <a:endParaRPr sz="14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BB98A60-D301-459A-A98F-B4BD3483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Glossary appendix</a:t>
            </a:r>
            <a:endParaRPr sz="68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B675A19-EC5F-48E2-B3B4-3D915ED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27</a:t>
            </a:r>
            <a:endParaRPr sz="680"/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22d39d39284a17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0893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67058D6-0F0F-4BF2-8550-C83C2F78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Appendix B | Portfolio architecture terms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DEC1EBD-2E4B-4119-8650-23859C30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The language used to describe the portfolio’s economic structure and diversification.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F7B31AC-95E7-4BF2-AA4A-D5C05F907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8CE0ED3-25BE-47A0-989D-50293155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B00020"/>
                </a:solidFill>
              </a:rPr>
              <a:t>MACRO FRAMEWORK</a:t>
            </a:r>
            <a:endParaRPr sz="7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BAF31CC-2E6D-45E9-919B-E9FB0F07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All-weather portfolio — Allocation designed to remain functional across multiple economic regimes.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Macro regime — Environment shaped by growth, inflation, policy, liquidity, and market stress.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Return driver — Economic exposure expected to influence an asset’s performance.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Portfolio sleeve — Group of holdings assigned a distinct role within the portfolio.</a:t>
            </a:r>
            <a:endParaRPr sz="11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F6509ED-7254-489E-8878-F128891D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2E7D32"/>
                </a:solidFill>
              </a:rPr>
              <a:t>PORTFOLIO STRUCTURE</a:t>
            </a:r>
            <a:endParaRPr sz="78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9898B48-08C4-44C3-BEB4-EF89E017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Diversification — Combining independent drivers to reduce reliance on one outcome.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Concentration — Dependence on a limited number of holdings, factors, or macro exposures.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Capital weight — Percentage of portfolio value invested in a holding.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Portfolio drift — Movement away from policy targets as prices and risk estimates change.</a:t>
            </a:r>
            <a:endParaRPr sz="116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7027A53-0494-4B85-8072-271834B5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74920"/>
            <a:ext cx="102412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20" b="1">
                <a:solidFill>
                  <a:srgbClr val="102A43"/>
                </a:solidFill>
              </a:rPr>
              <a:t>Diversification is the independence of portfolio functions—not simply the number of holdings.</a:t>
            </a:r>
            <a:endParaRPr sz="14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BB98A60-D301-459A-A98F-B4BD3483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Glossary appendix</a:t>
            </a:r>
            <a:endParaRPr sz="68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B675A19-EC5F-48E2-B3B4-3D915ED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28</a:t>
            </a:r>
            <a:endParaRPr sz="680"/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95e32d7a61441c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0893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67058D6-0F0F-4BF2-8550-C83C2F78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Appendix C | Allocation and risk terms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DEC1EBD-2E4B-4119-8650-23859C30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Definitions used to compare allocation rules and interpret portfolio behavior.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F7B31AC-95E7-4BF2-AA4A-D5C05F907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8CE0ED3-25BE-47A0-989D-50293155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B00020"/>
                </a:solidFill>
              </a:rPr>
              <a:t>ALLOCATION RULES</a:t>
            </a:r>
            <a:endParaRPr sz="7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BAF31CC-2E6D-45E9-919B-E9FB0F07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Equal Weight — Assigns the same capital allocation to each ETF.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Risk Parity — Allocates capital so no sleeve dominates estimated portfolio risk.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Mean-variance optimization — Selects weights from modeled returns, volatility, and correlations.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Risk budget — Target share of total modeled risk assigned to each sleeve.</a:t>
            </a:r>
            <a:endParaRPr sz="11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F6509ED-7254-489E-8878-F128891D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2E7D32"/>
                </a:solidFill>
              </a:rPr>
              <a:t>RISK MEASURES</a:t>
            </a:r>
            <a:endParaRPr sz="78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9898B48-08C4-44C3-BEB4-EF89E017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Modeled risk contribution — Estimated amount of portfolio risk attributable to one holding.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Volatility — Dispersion of returns; a variability measure, not a complete definition of risk.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Beta — Sensitivity of an investment to movements in a reference market.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Drawdown — Decline from a portfolio peak to a subsequent trough.</a:t>
            </a:r>
            <a:endParaRPr sz="116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7027A53-0494-4B85-8072-271834B5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74920"/>
            <a:ext cx="102412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20" b="1">
                <a:solidFill>
                  <a:srgbClr val="102A43"/>
                </a:solidFill>
              </a:rPr>
              <a:t>Capital weights show where money is invested; risk contributions show modeled influence on risk.</a:t>
            </a:r>
            <a:endParaRPr sz="14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BB98A60-D301-459A-A98F-B4BD3483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Glossary appendix</a:t>
            </a:r>
            <a:endParaRPr sz="68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B675A19-EC5F-48E2-B3B4-3D915ED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29</a:t>
            </a:r>
            <a:endParaRPr sz="680"/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221904dd4b44ca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0893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67058D6-0F0F-4BF2-8550-C83C2F78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Appendix D | Evidence and validation terms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DEC1EBD-2E4B-4119-8650-23859C30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The methods used to distinguish historical evidence from model-based future scenarios.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F7B31AC-95E7-4BF2-AA4A-D5C05F907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8CE0ED3-25BE-47A0-989D-50293155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B00020"/>
                </a:solidFill>
              </a:rPr>
              <a:t>HISTORICAL EVIDENCE</a:t>
            </a:r>
            <a:endParaRPr sz="7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BAF31CC-2E6D-45E9-919B-E9FB0F07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Backtest — Historical application of rules using past data and stated assumptions.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Forward validation — Evaluation on a period not used to calibrate the allocation.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Historical bootstrap — Simulation created by resampling observed historical returns.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Correlation — Degree to which two return series move together in a specified sample.</a:t>
            </a:r>
            <a:endParaRPr sz="11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F6509ED-7254-489E-8878-F128891D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2E7D32"/>
                </a:solidFill>
              </a:rPr>
              <a:t>MODEL-BASED EVIDENCE</a:t>
            </a:r>
            <a:endParaRPr sz="78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9898B48-08C4-44C3-BEB4-EF89E017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Monte Carlo simulation — Many plausible paths generated from an explicit statistical model.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EWMA volatility — Volatility estimate giving greater weight to recent observations.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GARCH(1,1) — Model in which volatility changes through time and clusters after shocks.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Regime switching — Model allowing return behavior to vary between distinct states.</a:t>
            </a:r>
            <a:endParaRPr sz="116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7027A53-0494-4B85-8072-271834B5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74920"/>
            <a:ext cx="102412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20" b="1">
                <a:solidFill>
                  <a:srgbClr val="102A43"/>
                </a:solidFill>
              </a:rPr>
              <a:t>Observed data, model estimates, and investment judgment should always remain clearly separated.</a:t>
            </a:r>
            <a:endParaRPr sz="14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BB98A60-D301-459A-A98F-B4BD3483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Glossary appendix</a:t>
            </a:r>
            <a:endParaRPr sz="68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B675A19-EC5F-48E2-B3B4-3D915ED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30</a:t>
            </a:r>
            <a:endParaRPr sz="680"/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e4d25806304552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0893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67058D6-0F0F-4BF2-8550-C83C2F78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10896"/>
            <a:ext cx="94183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2A43"/>
                </a:solidFill>
                <a:latin typeface="Aptos Display"/>
                <a:ea typeface="Aptos Display"/>
                <a:cs typeface="Aptos Display"/>
              </a:rPr>
              <a:t>Appendix E | Tail risk and governance terms</a:t>
            </a:r>
            <a:endParaRPr sz="24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DEC1EBD-2E4B-4119-8650-23859C30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740664"/>
            <a:ext cx="960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B6470"/>
                </a:solidFill>
              </a:rPr>
              <a:t>Definitions supporting the portfolio’s stress testing and monthly control process.</a:t>
            </a:r>
            <a:endParaRPr sz="95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F7B31AC-95E7-4BF2-AA4A-D5C05F907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24128"/>
            <a:ext cx="111556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9E2EC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8CE0ED3-25BE-47A0-989D-50293155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B00020"/>
                </a:solidFill>
              </a:rPr>
              <a:t>TAIL RISK</a:t>
            </a:r>
            <a:endParaRPr sz="78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BAF31CC-2E6D-45E9-919B-E9FB0F07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VaR — Loss threshold expected not to be exceeded at a chosen confidence level and horizon.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CVaR / Expected Shortfall — Average loss beyond the VaR threshold.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Tail risk — Exposure to rare outcomes with unusually large losses.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Stress test — Portfolio response under severe but explicitly defined scenarios.</a:t>
            </a:r>
            <a:endParaRPr sz="11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F6509ED-7254-489E-8878-F128891D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1732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 b="1">
                <a:solidFill>
                  <a:srgbClr val="2E7D32"/>
                </a:solidFill>
              </a:rPr>
              <a:t>GOVERNANCE</a:t>
            </a:r>
            <a:endParaRPr sz="78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9898B48-08C4-44C3-BEB4-EF89E017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37360"/>
            <a:ext cx="484632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rmAutofit fontScale="100000"/>
          </a:bodyPr>
          <a:lstStyle xmlns:a="http://schemas.openxmlformats.org/drawingml/2006/main"/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Rebalancing — Restoring capital weights or risk exposures toward policy targets.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Resilience — Ability to remain functional across adverse conditions; not immunity from loss.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Risk management — Process for identifying, measuring, limiting, and reviewing failure paths.</a:t>
            </a:r>
            <a:endParaRPr sz="1160"/>
          </a:p>
          <a:p xmlns:a="http://schemas.openxmlformats.org/drawingml/2006/main">
            <a:pPr marL="152400" indent="-152400">
              <a:buSzPct val="100000"/>
              <a:buChar char="•"/>
            </a:pPr>
            <a:r>
              <a:rPr sz="1160">
                <a:solidFill>
                  <a:srgbClr val="111827"/>
                </a:solidFill>
              </a:rPr>
              <a:t>Governance — Rules, authority, evidence, and actions used to keep the portfolio aligned with purpose.</a:t>
            </a:r>
            <a:endParaRPr sz="116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7027A53-0494-4B85-8072-271834B5B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74920"/>
            <a:ext cx="102412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20" b="1">
                <a:solidFill>
                  <a:srgbClr val="102A43"/>
                </a:solidFill>
              </a:rPr>
              <a:t>Model output informs decisions; it does not replace judgment, policy, or governance.</a:t>
            </a:r>
            <a:endParaRPr sz="14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BB98A60-D301-459A-A98F-B4BD3483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473952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680">
                <a:solidFill>
                  <a:srgbClr val="5B6470"/>
                </a:solidFill>
              </a:rPr>
              <a:t>A-CLUSTER All-Weather / Macro Regime Portfolio  |  Glossary appendix</a:t>
            </a:r>
            <a:endParaRPr sz="68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B675A19-EC5F-48E2-B3B4-3D915ED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0" y="6473952"/>
            <a:ext cx="274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680">
                <a:solidFill>
                  <a:srgbClr val="5B6470"/>
                </a:solidFill>
              </a:rPr>
              <a:t>31</a:t>
            </a:r>
            <a:endParaRPr sz="680"/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d41c5f1a124db3"/>
          <a:srcRect xmlns:a="http://schemas.openxmlformats.org/drawingml/2006/main" l="382" t="0" r="3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1250" y="323850"/>
            <a:ext cx="1619250" cy="33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08934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3E5DF10-A847-4049-8E00-02F140AF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0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Final recommendation</a:t>
            </a:r>
            <a:endParaRPr sz="3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4258290-8C90-4E01-A202-31B72F18C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17320"/>
            <a:ext cx="95097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 b="1">
                <a:solidFill>
                  <a:srgbClr val="FFFFFF"/>
                </a:solidFill>
              </a:rPr>
              <a:t>Adopt Risk Parity as the default implementation of the A-CLUSTER All-Weather / Macro Regime Portfolio.</a:t>
            </a:r>
            <a:endParaRPr sz="200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91F465E9-FA35-4294-9772-BF92B0B39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423160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9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C94D27F-2AB1-49E6-8819-DF47B5636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450592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Allocation</a:t>
            </a:r>
            <a:endParaRPr sz="92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B7EDBF8-E3D2-4854-A53A-37F9017F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2423160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9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0C389BA-1D92-4BE9-A473-6F90D18C5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2450592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Role</a:t>
            </a:r>
            <a:endParaRPr sz="92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7398D879-1B46-47C3-8B29-AC5DFABF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852928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36648AA-8C97-460C-8194-9C1E5D12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880360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IS3S 31.0%</a:t>
            </a:r>
            <a:endParaRPr sz="92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54FDE90-A7D6-4C3F-9EBC-20C1F2E2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2852928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26051BC-D3F0-4886-B2C2-E407BF22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2880360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Global value equity return engine</a:t>
            </a:r>
            <a:endParaRPr sz="92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801F61CA-148D-4325-9506-95D16496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82696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E9908F3-B763-4678-AF79-0AB605C6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3310128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XDEB 27.9%</a:t>
            </a:r>
            <a:endParaRPr sz="92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08FD94C-A47C-4120-AAA0-EBB71DE6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3282696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EF846C2-687A-4802-A267-D586ED0B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3310128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Defensive global equity exposure</a:t>
            </a:r>
            <a:endParaRPr sz="92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FF171AA2-A969-4EE3-AE6E-D377D5F3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12464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A520D22-1662-40AE-8DAE-FE8C3798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3739896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LYTR 22.8%</a:t>
            </a:r>
            <a:endParaRPr sz="92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DC1D2B0D-35F9-4283-ACC8-C86B63C2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3712464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C3405EC-8A04-4414-A0D8-326EE600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3739896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Commodity inflation hedge</a:t>
            </a:r>
            <a:endParaRPr sz="92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1D458DBD-B20A-4DB3-AC2B-F2398199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142232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B387F73-B7ED-4D4D-B3EE-60B6CBB7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169664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PHPM 18.3%</a:t>
            </a:r>
            <a:endParaRPr sz="92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1F38DE77-D932-4679-8092-DE28E654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4142232"/>
            <a:ext cx="2560320" cy="429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4445">
            <a:solidFill>
              <a:srgbClr val="E2E8F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07E015F-F2B4-4548-93CA-416ACB8C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4169664"/>
            <a:ext cx="250545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>
                <a:solidFill>
                  <a:srgbClr val="111827"/>
                </a:solidFill>
                <a:latin typeface="Aptos"/>
                <a:ea typeface="Aptos"/>
                <a:cs typeface="Aptos"/>
              </a:rPr>
              <a:t>Precious metals crisis hedge</a:t>
            </a:r>
            <a:endParaRPr sz="92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38314A90-8A37-4D35-8DCD-0BB3FCF0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2395728"/>
            <a:ext cx="4434840" cy="2148840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173A5E"/>
          </a:solidFill>
          <a:ln xmlns:a="http://schemas.openxmlformats.org/drawingml/2006/main" w="10160">
            <a:solidFill>
              <a:srgbClr val="365F83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07233B5-DCD9-41DE-A487-1714AAABF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2697480"/>
            <a:ext cx="393192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FFFFFF"/>
                </a:solidFill>
              </a:rPr>
              <a:t>Decision logic</a:t>
            </a:r>
            <a:endParaRPr sz="17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EED61086-1711-4CB8-B4E5-DA59F16F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154680"/>
            <a:ext cx="384048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DDEAF6"/>
                </a:solidFill>
              </a:rPr>
              <a:t>Risk Parity preserved all four macro roles, outperformed the optimized rule in forward validation, and avoided excessive concentration.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C179E155-D5B4-4126-9993-96CA9989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4005072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B9CFE3"/>
                </a:solidFill>
              </a:rPr>
              <a:t>Keep Equal Weight as benchmark; keep unconstrained optimization as diagnostic.</a:t>
            </a:r>
            <a:endParaRPr sz="10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BC1639BF-70C3-4AA6-A1C3-D22419B3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6236208"/>
            <a:ext cx="53035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50">
                <a:solidFill>
                  <a:srgbClr val="B9CFE3"/>
                </a:solidFill>
              </a:rPr>
              <a:t>Research · Rebalance · Resilience  |  Monthly portfolio governance</a:t>
            </a:r>
            <a:endParaRPr sz="750"/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bb4645b044e90"/>
          <a:stretch xmlns:a="http://schemas.openxmlformats.org/drawingml/2006/main"/>
        </p:blipFill>
        <p:spPr>
          <a:xfrm xmlns:a="http://schemas.openxmlformats.org/drawingml/2006/main">
            <a:off x="10001250" y="325123"/>
            <a:ext cx="1619250" cy="33083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0264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2026-08-14T09:25:17.4430000Z</dcterms:created>
  <dcterms:modified xsi:type="dcterms:W3CDTF">2026-08-14T09:25:17.4430000Z</dcterms:modified>
</coreProperties>
</file>